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3" r:id="rId2"/>
    <p:sldId id="297" r:id="rId3"/>
    <p:sldId id="256" r:id="rId4"/>
    <p:sldId id="261" r:id="rId5"/>
    <p:sldId id="308" r:id="rId6"/>
    <p:sldId id="302" r:id="rId7"/>
    <p:sldId id="264" r:id="rId8"/>
    <p:sldId id="303" r:id="rId9"/>
    <p:sldId id="265" r:id="rId10"/>
    <p:sldId id="272" r:id="rId11"/>
    <p:sldId id="284" r:id="rId12"/>
    <p:sldId id="293" r:id="rId13"/>
    <p:sldId id="279" r:id="rId14"/>
    <p:sldId id="300" r:id="rId15"/>
    <p:sldId id="280" r:id="rId16"/>
    <p:sldId id="305" r:id="rId17"/>
    <p:sldId id="306" r:id="rId18"/>
    <p:sldId id="307" r:id="rId19"/>
    <p:sldId id="304" r:id="rId20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3E3E3"/>
    <a:srgbClr val="CC0000"/>
    <a:srgbClr val="C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7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2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08267D-C59D-4DC3-8E45-9C77FC128FE2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04796-A1D8-4FAE-9154-9A896BD4D4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828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37386-46ED-45CF-AD7D-AE7F6A32DD78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57736-13EC-482A-9F3B-B17DA084B47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5890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6976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522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618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2521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85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2588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6836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32910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01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4622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981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397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61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466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098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6497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210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77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B57736-13EC-482A-9F3B-B17DA084B470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4145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007A-B1F8-40C6-84D9-0463F44B2C57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431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994D-9879-4B16-965F-EB0BCF195909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69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9866D-B25F-4D2A-AE32-CF5A8F810EBC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291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99A93-C0FB-4496-9D79-EF445DBF34F6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153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03D86-595F-4305-AFD2-34904BEAA8D8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690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20E3-DB12-4364-BB93-BE798AF1313E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960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B80D4-3CDF-4B82-AC3B-740A108B8000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5219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977A-1390-4F14-A6E4-AB7AF94444A8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09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4AABD-E506-4315-AAF6-317CE56056CA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013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E4F8A-8C11-432D-A0E9-916255B1DFB6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541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2BC1C-7415-4B14-96DE-41A9489381EF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4150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5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CDDD2-36CF-44CC-88CB-F49D4F0109E2}" type="datetime1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F6288-E29D-4A0F-B644-DE088B2CE5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38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nhis.hsc.ac.kr/websquare/websquare.jsp?w2xPath=/ui/system/login.x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7543" y="1869268"/>
            <a:ext cx="11102109" cy="296487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한림체 Medium" panose="020B0603000000000000" pitchFamily="34" charset="-127"/>
              <a:ea typeface="한림체 Medium" panose="020B0603000000000000" pitchFamily="34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338880" y="2890039"/>
            <a:ext cx="99469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2026</a:t>
            </a:r>
            <a:r>
              <a:rPr lang="ko-KR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학년도 </a:t>
            </a:r>
            <a:r>
              <a:rPr lang="en-US" altLang="ko-K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2</a:t>
            </a:r>
            <a:r>
              <a:rPr lang="ko-KR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학기</a:t>
            </a:r>
            <a:r>
              <a:rPr lang="en-US" altLang="ko-K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ko-KR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안내</a:t>
            </a:r>
            <a:endParaRPr lang="en-US" altLang="ko-K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0066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639" y="252440"/>
            <a:ext cx="7483176" cy="570039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243173" y="4037744"/>
            <a:ext cx="9878852" cy="2609956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91440" tIns="45720" rIns="91440" bIns="4572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※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수강인원이 마감된 과목은 개설강좌관리에 교과목이 나타나지 않음</a:t>
            </a:r>
            <a:endParaRPr lang="en-US" altLang="ko-K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※ </a:t>
            </a:r>
            <a:r>
              <a:rPr lang="ko-KR" alt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수강인원이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마감된 과목이라도 수강취소인원 발생 시 수강신청 가능</a:t>
            </a:r>
            <a:endParaRPr lang="en-US" altLang="ko-K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※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과목명이 다르더라도 동일 시간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(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교시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수강신청 불가</a:t>
            </a:r>
            <a:endParaRPr lang="en-US" altLang="ko-K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※ ‘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수강신청현황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’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메뉴에서 수강신청 내역 검토 후 확인 버튼 클릭</a:t>
            </a:r>
            <a:endParaRPr lang="en-US" altLang="ko-KR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142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753" y="587202"/>
            <a:ext cx="9632208" cy="59012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396007" y="1949551"/>
            <a:ext cx="683492" cy="281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684223" y="2601743"/>
            <a:ext cx="32271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③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수강신청현황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클릭</a:t>
            </a:r>
            <a:endParaRPr lang="en-US" altLang="ko-KR" sz="4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2145298" y="2289361"/>
            <a:ext cx="626751" cy="406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1239180" y="1669612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941163" y="772998"/>
            <a:ext cx="468020" cy="197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788080" y="644254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서비스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87212" y="1513927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수업정보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 flipH="1">
            <a:off x="1900397" y="1746679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3484720" y="877744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466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4" y="609601"/>
            <a:ext cx="10339947" cy="559117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943100" y="2362200"/>
            <a:ext cx="4762500" cy="159067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5618" y="2509311"/>
            <a:ext cx="3515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내용이 정확한지 확인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9686925" y="5038724"/>
            <a:ext cx="1500746" cy="180976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1100" y="3073936"/>
            <a:ext cx="2786570" cy="145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000" dirty="0" err="1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신청학점</a:t>
            </a:r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확인</a:t>
            </a:r>
            <a:endParaRPr lang="en-US" altLang="ko-KR" sz="2000" dirty="0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※ </a:t>
            </a:r>
            <a:r>
              <a:rPr lang="ko-KR" altLang="en-US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한 학기 </a:t>
            </a:r>
            <a:r>
              <a:rPr lang="ko-KR" altLang="en-US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최소 </a:t>
            </a:r>
            <a:r>
              <a:rPr lang="en-US" altLang="ko-KR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12</a:t>
            </a:r>
            <a:r>
              <a:rPr lang="ko-KR" altLang="en-US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</a:t>
            </a:r>
            <a:r>
              <a:rPr lang="en-US" altLang="ko-KR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</a:t>
            </a:r>
            <a:r>
              <a:rPr lang="ko-KR" altLang="en-US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endParaRPr lang="en-US" altLang="ko-KR" dirty="0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</a:t>
            </a:r>
            <a:r>
              <a:rPr lang="ko-KR" altLang="en-US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최대 </a:t>
            </a:r>
            <a:r>
              <a:rPr lang="en-US" altLang="ko-KR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24</a:t>
            </a:r>
            <a:r>
              <a:rPr lang="ko-KR" altLang="en-US" dirty="0">
                <a:solidFill>
                  <a:srgbClr val="C0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</a:t>
            </a:r>
            <a:r>
              <a:rPr lang="ko-KR" altLang="en-US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수강 가능</a:t>
            </a:r>
            <a:endParaRPr lang="en-US" altLang="ko-KR" dirty="0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20000"/>
              </a:lnSpc>
            </a:pPr>
            <a:r>
              <a:rPr lang="en-US" altLang="ko-KR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(</a:t>
            </a:r>
            <a:r>
              <a:rPr lang="ko-KR" altLang="en-US" dirty="0" err="1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en-US" altLang="ko-KR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·</a:t>
            </a:r>
            <a:r>
              <a:rPr lang="ko-KR" altLang="en-US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학점인정 포함</a:t>
            </a:r>
            <a:r>
              <a:rPr lang="en-US" altLang="ko-KR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</a:t>
            </a:r>
            <a:endParaRPr lang="ko-KR" altLang="en-US" dirty="0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2" name="직선 화살표 연결선 11"/>
          <p:cNvCxnSpPr>
            <a:stCxn id="8" idx="1"/>
          </p:cNvCxnSpPr>
          <p:nvPr/>
        </p:nvCxnSpPr>
        <p:spPr>
          <a:xfrm flipH="1" flipV="1">
            <a:off x="6515100" y="2706642"/>
            <a:ext cx="570518" cy="27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9859373" y="4462346"/>
            <a:ext cx="455881" cy="4692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12</a:t>
            </a:fld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515599" y="5229225"/>
            <a:ext cx="672071" cy="24765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75085" y="5418254"/>
            <a:ext cx="6324399" cy="588366"/>
          </a:xfrm>
          <a:prstGeom prst="rect">
            <a:avLst/>
          </a:prstGeom>
          <a:solidFill>
            <a:schemeClr val="bg1">
              <a:alpha val="66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u="sng" dirty="0">
                <a:solidFill>
                  <a:srgbClr val="CC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내용 확인 완료 후 </a:t>
            </a:r>
            <a:r>
              <a:rPr lang="en-US" altLang="ko-KR" sz="2400" u="sng" dirty="0">
                <a:solidFill>
                  <a:srgbClr val="CC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‘</a:t>
            </a:r>
            <a:r>
              <a:rPr lang="ko-KR" altLang="en-US" sz="2400" u="sng" dirty="0">
                <a:solidFill>
                  <a:srgbClr val="CC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확인</a:t>
            </a:r>
            <a:r>
              <a:rPr lang="en-US" altLang="ko-KR" sz="2400" u="sng" dirty="0">
                <a:solidFill>
                  <a:srgbClr val="CC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’ </a:t>
            </a:r>
            <a:r>
              <a:rPr lang="ko-KR" altLang="en-US" sz="2400" u="sng" dirty="0">
                <a:solidFill>
                  <a:srgbClr val="CC0000"/>
                </a:solidFill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버튼 클릭</a:t>
            </a:r>
          </a:p>
        </p:txBody>
      </p:sp>
      <p:cxnSp>
        <p:nvCxnSpPr>
          <p:cNvPr id="21" name="직선 화살표 연결선 20"/>
          <p:cNvCxnSpPr/>
          <p:nvPr/>
        </p:nvCxnSpPr>
        <p:spPr>
          <a:xfrm flipV="1">
            <a:off x="9859373" y="5519855"/>
            <a:ext cx="656226" cy="1985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3647326" y="2095927"/>
            <a:ext cx="349321" cy="110697"/>
          </a:xfrm>
          <a:prstGeom prst="rect">
            <a:avLst/>
          </a:prstGeom>
          <a:solidFill>
            <a:srgbClr val="E3E3E3"/>
          </a:solidFill>
          <a:ln>
            <a:solidFill>
              <a:srgbClr val="E3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6650571" y="2095928"/>
            <a:ext cx="541339" cy="94272"/>
          </a:xfrm>
          <a:prstGeom prst="rect">
            <a:avLst/>
          </a:prstGeom>
          <a:solidFill>
            <a:srgbClr val="E3E3E3"/>
          </a:solidFill>
          <a:ln>
            <a:solidFill>
              <a:srgbClr val="E3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9676651" y="1930043"/>
            <a:ext cx="541339" cy="94272"/>
          </a:xfrm>
          <a:prstGeom prst="rect">
            <a:avLst/>
          </a:prstGeom>
          <a:solidFill>
            <a:srgbClr val="E3E3E3"/>
          </a:solidFill>
          <a:ln>
            <a:solidFill>
              <a:srgbClr val="E3E3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984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684524" y="2786566"/>
            <a:ext cx="65854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2.</a:t>
            </a:r>
            <a:r>
              <a:rPr lang="en-US" altLang="ko-K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ko-KR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취소 방법</a:t>
            </a:r>
            <a:endParaRPr lang="en-US" altLang="ko-K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9038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753" y="587202"/>
            <a:ext cx="9632208" cy="59012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405435" y="1819907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692395" y="2451407"/>
            <a:ext cx="322716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③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수강신청입력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클릭</a:t>
            </a:r>
            <a:endParaRPr lang="en-US" altLang="ko-KR" sz="4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2236518" y="2054434"/>
            <a:ext cx="626751" cy="406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1239180" y="1669612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941163" y="772998"/>
            <a:ext cx="468020" cy="197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692830" y="596629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서비스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 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491214" y="1456049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수업정보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 flipH="1">
            <a:off x="2003139" y="1686881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H="1">
            <a:off x="3484720" y="877744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92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6" y="1693381"/>
            <a:ext cx="6080990" cy="3329747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733835" y="2729512"/>
            <a:ext cx="419101" cy="1557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675736" y="931904"/>
            <a:ext cx="108654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수강신청목록에서 취소하려는 강좌의 </a:t>
            </a:r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수강취소</a:t>
            </a:r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버튼 클릭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5943385" y="1458930"/>
            <a:ext cx="0" cy="11856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5075" y="1693382"/>
            <a:ext cx="5803372" cy="3329746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9286874" y="2000250"/>
            <a:ext cx="453027" cy="2292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768906" y="3871729"/>
            <a:ext cx="53495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취소 팝업 </a:t>
            </a:r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확인</a:t>
            </a:r>
            <a:r>
              <a:rPr lang="en-US" altLang="ko-K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버튼 클릭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flipV="1">
            <a:off x="9535260" y="2334693"/>
            <a:ext cx="0" cy="15370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5145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010736" y="2786566"/>
            <a:ext cx="5933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3</a:t>
            </a:r>
            <a:r>
              <a:rPr lang="en-US" altLang="ko-K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 </a:t>
            </a:r>
            <a:r>
              <a:rPr lang="ko-KR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시간표 확인 방법</a:t>
            </a:r>
            <a:endParaRPr lang="en-US" altLang="ko-K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812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753" y="587202"/>
            <a:ext cx="9632208" cy="59012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319647" y="2828894"/>
            <a:ext cx="683492" cy="281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748656" y="2713203"/>
            <a:ext cx="3020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③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시간표 조회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클릭</a:t>
            </a:r>
            <a:endParaRPr lang="en-US" altLang="ko-KR" sz="4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2093035" y="2938027"/>
            <a:ext cx="697790" cy="519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직사각형 7"/>
          <p:cNvSpPr/>
          <p:nvPr/>
        </p:nvSpPr>
        <p:spPr>
          <a:xfrm>
            <a:off x="1239180" y="1669612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941163" y="772998"/>
            <a:ext cx="468020" cy="197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788080" y="644254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서비스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54369" y="1526119"/>
            <a:ext cx="303077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수업정보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 flipH="1">
            <a:off x="1898364" y="1755222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3484720" y="877744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4153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90" y="719485"/>
            <a:ext cx="10998346" cy="5179085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881758" y="1762062"/>
            <a:ext cx="4861942" cy="39656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7492567" y="2398570"/>
            <a:ext cx="18473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187460" y="5954137"/>
            <a:ext cx="613020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 신청한 수업 시간표 확인 가능</a:t>
            </a:r>
            <a:endParaRPr lang="en-US" altLang="ko-KR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789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6896" y="146213"/>
            <a:ext cx="11429482" cy="6609310"/>
          </a:xfrm>
          <a:prstGeom prst="rect">
            <a:avLst/>
          </a:prstGeom>
          <a:solidFill>
            <a:schemeClr val="bg1">
              <a:alpha val="69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4</a:t>
            </a:r>
            <a:r>
              <a:rPr lang="en-US" altLang="ko-KR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 </a:t>
            </a:r>
            <a:r>
              <a:rPr lang="ko-KR" alt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유의사항</a:t>
            </a:r>
            <a:endParaRPr lang="en-US" altLang="ko-K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1)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수강신청은 지도교수 및 학과장의 지도를 받아 진행해야 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2)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학생들은 본인의 학점이수현황 및 졸업요건 충족 여부를 확인한 후 수강 신청해야 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  <a:endParaRPr lang="ko-KR" alt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자세한 학점 정보는 서비스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-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학사서비스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-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성적정보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전체성적조회에서 확인하시기 바랍니다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졸업예정자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(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졸업학기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수강생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는 서비스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–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학사서비스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–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장학정보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–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셀프예비졸업진단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메뉴에서 졸업요건 충족 여부를 확인하시기 바랍니다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en-US" altLang="ko-K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3) </a:t>
            </a:r>
            <a:r>
              <a:rPr lang="ko-KR" alt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모든 교과목은 취득한 성적이 </a:t>
            </a:r>
            <a:r>
              <a:rPr lang="en-US" altLang="ko-K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C+(79</a:t>
            </a:r>
            <a:r>
              <a:rPr lang="ko-KR" alt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점</a:t>
            </a:r>
            <a:r>
              <a:rPr lang="en-US" altLang="ko-KR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등급 이하일 경우에만 </a:t>
            </a:r>
            <a:r>
              <a:rPr lang="ko-KR" altLang="en-US" sz="1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재이수가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가능합니다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-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성적 취득과 동시에 그 이전 성적은 무효 처리됩니다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- </a:t>
            </a:r>
            <a:r>
              <a:rPr lang="ko-KR" alt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대체 과목은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학적변동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(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휴학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복학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재입학 등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및 교육과정 개편으로 인하여 해당 과목을 수강할 수 없는 경우에 한하여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신청 가능합니다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4) </a:t>
            </a:r>
            <a:r>
              <a:rPr lang="ko-KR" altLang="en-US" sz="1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·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대체 </a:t>
            </a:r>
            <a:r>
              <a:rPr lang="ko-KR" altLang="en-US" sz="1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수강신청</a:t>
            </a:r>
            <a:endParaRPr lang="en-US" altLang="ko-KR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-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교과목은 수강신청 변경 기간에만 학과 조교를 통하여 수강신청 할 수 있습니다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  <a:endParaRPr lang="ko-KR" alt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대체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교과목은 수강신청 기간에 학생이 신청 후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변경 기간에 학과 조교를 통하여 대체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교과목으로 변경해야 합니다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폐지 교과목은 대체 이수 지정 교과목에 한하여 대체 재이수가 가능합니다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5)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한 학기 수강신청 학점은 </a:t>
            </a:r>
            <a:r>
              <a:rPr lang="ko-KR" altLang="en-US" sz="1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재이수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및 학점인정 </a:t>
            </a:r>
            <a:r>
              <a:rPr lang="ko-KR" altLang="en-US" sz="1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신청학점을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포함하여 최소 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12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 이상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최대 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24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 이하로 신청해야 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  <a:endParaRPr lang="en-US" altLang="ko-K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    - 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수업연한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초과자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(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초과 </a:t>
            </a:r>
            <a:r>
              <a:rPr lang="ko-KR" altLang="en-US" sz="1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학기자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는 최소 수강신청 학점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(12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학점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)</a:t>
            </a:r>
            <a:r>
              <a:rPr lang="ko-KR" alt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기준이 적용되지 않습니다</a:t>
            </a:r>
            <a:r>
              <a:rPr lang="en-US" altLang="ko-K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6)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완료 후 수강신청현황 메뉴에서 수강신청 내역을 검토 후 확인 버튼을 클릭해야 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7)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동일 교과목의 이중 학점 취득은 인정하지 않습니다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</a:t>
            </a:r>
            <a:endParaRPr lang="ko-KR" altLang="en-US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8) </a:t>
            </a:r>
            <a:r>
              <a:rPr lang="ko-KR" altLang="en-US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변경 기간에 수강 과목을 변경하는 방법은 일반 수강신청 방법과 동일합니다</a:t>
            </a:r>
            <a:r>
              <a:rPr lang="en-US" altLang="ko-KR" sz="1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5102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425911" y="2786566"/>
            <a:ext cx="5102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1</a:t>
            </a:r>
            <a:r>
              <a:rPr lang="en-US" altLang="ko-K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. </a:t>
            </a:r>
            <a:r>
              <a:rPr lang="ko-KR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 방법</a:t>
            </a:r>
            <a:endParaRPr lang="en-US" altLang="ko-K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273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206" y="474256"/>
            <a:ext cx="9611104" cy="593999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685632" y="1774507"/>
            <a:ext cx="2943517" cy="6829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1172229" y="5224251"/>
            <a:ext cx="872651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	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578694" y="6006789"/>
            <a:ext cx="890094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  <a:hlinkClick r:id="rId4"/>
              </a:rPr>
              <a:t>학생정보시스템</a:t>
            </a:r>
            <a:r>
              <a:rPr lang="en-US" altLang="ko-KR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  <a:hlinkClick r:id="rId4"/>
              </a:rPr>
              <a:t>(=</a:t>
            </a:r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  <a:hlinkClick r:id="rId4"/>
              </a:rPr>
              <a:t>차세대 통합정보시스템</a:t>
            </a:r>
            <a:r>
              <a:rPr lang="en-US" altLang="ko-KR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  <a:hlinkClick r:id="rId4"/>
              </a:rPr>
              <a:t>)(nhis.hsc.ac.kr)</a:t>
            </a:r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접속 및 </a:t>
            </a:r>
            <a:r>
              <a:rPr lang="en-US" altLang="ko-KR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로그인</a:t>
            </a:r>
            <a:r>
              <a:rPr lang="en-US" altLang="ko-KR" sz="2000" dirty="0"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049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753" y="587202"/>
            <a:ext cx="9632208" cy="5901219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405435" y="1819907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551029" y="2358380"/>
            <a:ext cx="3227167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③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수강신청입력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클릭</a:t>
            </a:r>
            <a:endParaRPr lang="en-US" altLang="ko-KR" sz="4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1985465" y="2045007"/>
            <a:ext cx="626751" cy="4064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1239180" y="1669612"/>
            <a:ext cx="545914" cy="150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941163" y="772998"/>
            <a:ext cx="468020" cy="1979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3835950" y="648640"/>
            <a:ext cx="3030775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서비스</a:t>
            </a:r>
            <a:r>
              <a:rPr lang="en-US" altLang="ko-KR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428819" y="1526651"/>
            <a:ext cx="3030775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수업정보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클릭</a:t>
            </a:r>
            <a:endParaRPr lang="en-US" altLang="ko-KR" sz="2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 flipH="1">
            <a:off x="1909755" y="1736226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H="1">
            <a:off x="3484720" y="877744"/>
            <a:ext cx="702461" cy="345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982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48" y="367309"/>
            <a:ext cx="9652000" cy="5989041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10213054" y="2378520"/>
            <a:ext cx="406538" cy="10380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>
            <a:endCxn id="4" idx="2"/>
          </p:cNvCxnSpPr>
          <p:nvPr/>
        </p:nvCxnSpPr>
        <p:spPr>
          <a:xfrm flipV="1">
            <a:off x="9979115" y="3416543"/>
            <a:ext cx="437208" cy="7763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5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34956" y="4192941"/>
            <a:ext cx="7517266" cy="954107"/>
          </a:xfrm>
          <a:prstGeom prst="rect">
            <a:avLst/>
          </a:prstGeom>
          <a:solidFill>
            <a:schemeClr val="bg1">
              <a:alpha val="31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수강신청목록에서 본인의 수강과목</a:t>
            </a:r>
            <a:r>
              <a:rPr lang="en-US" altLang="ko-K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/</a:t>
            </a:r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분반을 찾아 우측 </a:t>
            </a:r>
            <a:r>
              <a:rPr lang="en-US" altLang="ko-K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‘</a:t>
            </a:r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수강신청</a:t>
            </a:r>
            <a:r>
              <a:rPr lang="en-US" altLang="ko-K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’ </a:t>
            </a:r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버튼 클릭</a:t>
            </a:r>
            <a:endParaRPr lang="en-US" altLang="ko-KR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283908" y="2220924"/>
            <a:ext cx="7868314" cy="1195620"/>
          </a:xfrm>
          <a:prstGeom prst="rect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93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548" y="367309"/>
            <a:ext cx="9652000" cy="5989041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9745684" y="1506681"/>
            <a:ext cx="1060864" cy="55245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4335484" y="2634765"/>
            <a:ext cx="5410200" cy="954107"/>
          </a:xfrm>
          <a:prstGeom prst="rect">
            <a:avLst/>
          </a:prstGeom>
          <a:solidFill>
            <a:schemeClr val="bg1">
              <a:alpha val="31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목록에 없는 기타 교과목은</a:t>
            </a:r>
            <a:endParaRPr lang="en-US" altLang="ko-K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  <a:p>
            <a:pPr algn="ctr"/>
            <a:r>
              <a:rPr lang="en-US" altLang="ko-K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과목조회</a:t>
            </a:r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및 추가</a:t>
            </a:r>
            <a:r>
              <a:rPr lang="en-US" altLang="ko-KR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클릭 후 검색</a:t>
            </a:r>
            <a:endParaRPr lang="en-US" altLang="ko-KR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8951356" y="2078182"/>
            <a:ext cx="780187" cy="5565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37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7753" y="258569"/>
            <a:ext cx="8276494" cy="634086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550658" y="2140126"/>
            <a:ext cx="2565871" cy="2810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5681609" y="2723570"/>
            <a:ext cx="3106941" cy="4616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과목 개설 학과 클릭</a:t>
            </a:r>
            <a:endParaRPr lang="en-US" altLang="ko-KR" sz="44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5151635" y="2508713"/>
            <a:ext cx="529974" cy="33551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008564" y="1308419"/>
            <a:ext cx="3252356" cy="3641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88964" y="1773168"/>
            <a:ext cx="2501242" cy="461665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①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학과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탭 클릭</a:t>
            </a:r>
            <a:endParaRPr lang="en-US" altLang="ko-K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H="1" flipV="1">
            <a:off x="5311732" y="1672599"/>
            <a:ext cx="477232" cy="2148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7</a:t>
            </a:fld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1635" y="3172532"/>
            <a:ext cx="4870758" cy="133882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※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</a:t>
            </a:r>
            <a:r>
              <a:rPr lang="ko-KR" altLang="en-US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자율교양</a:t>
            </a:r>
            <a:r>
              <a:rPr lang="ko-KR" alt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및 </a:t>
            </a:r>
            <a:r>
              <a:rPr lang="ko-KR" altLang="en-US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생성형</a:t>
            </a:r>
            <a:r>
              <a:rPr lang="ko-KR" alt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</a:t>
            </a:r>
            <a:r>
              <a:rPr lang="en-US" altLang="ko-KR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AI </a:t>
            </a:r>
            <a:r>
              <a:rPr lang="ko-KR" alt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이해와 활용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교과목은</a:t>
            </a:r>
            <a:endParaRPr lang="en-US" altLang="ko-KR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Regular" panose="020B0503000000000000" pitchFamily="50" charset="-127"/>
              <a:ea typeface="한림고딕체 Regular" panose="020B05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  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학과를 </a:t>
            </a:r>
            <a:r>
              <a:rPr lang="en-US" altLang="ko-KR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‘</a:t>
            </a:r>
            <a:r>
              <a:rPr lang="ko-KR" alt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교양과㈜</a:t>
            </a:r>
            <a:r>
              <a:rPr lang="en-US" altLang="ko-KR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’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로</a:t>
            </a:r>
            <a:r>
              <a:rPr lang="en-US" altLang="ko-KR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, </a:t>
            </a:r>
            <a:r>
              <a:rPr lang="ko-KR" altLang="en-US" b="1" dirty="0" err="1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이수구분을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</a:t>
            </a:r>
            <a:r>
              <a:rPr lang="en-US" altLang="ko-KR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‘</a:t>
            </a:r>
            <a:r>
              <a:rPr lang="ko-KR" altLang="en-US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교양</a:t>
            </a:r>
            <a:r>
              <a:rPr lang="en-US" altLang="ko-KR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’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으로</a:t>
            </a:r>
            <a:endParaRPr lang="en-US" altLang="ko-KR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Regular" panose="020B0503000000000000" pitchFamily="50" charset="-127"/>
              <a:ea typeface="한림고딕체 Regular" panose="020B0503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  </a:t>
            </a:r>
            <a:r>
              <a:rPr lang="ko-KR" altLang="en-US" b="1" dirty="0">
                <a:ln w="0"/>
                <a:solidFill>
                  <a:srgbClr val="00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설정하여 조회</a:t>
            </a:r>
            <a:endParaRPr lang="en-US" altLang="ko-KR" sz="3600" b="1" dirty="0">
              <a:ln w="0"/>
              <a:solidFill>
                <a:srgbClr val="00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Regular" panose="020B0503000000000000" pitchFamily="50" charset="-127"/>
              <a:ea typeface="한림고딕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4798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843" y="238637"/>
            <a:ext cx="8356314" cy="6380726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496620" y="1592494"/>
            <a:ext cx="1222625" cy="9024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3963497" y="2569246"/>
            <a:ext cx="4730783" cy="4616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②</a:t>
            </a:r>
            <a:r>
              <a:rPr lang="en-US" altLang="ko-KR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특정 과목을 검색할 경우 입력</a:t>
            </a:r>
            <a:endParaRPr lang="en-US" altLang="ko-K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6324602" y="1978943"/>
            <a:ext cx="4278" cy="53935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5661059" y="1571945"/>
            <a:ext cx="1335642" cy="3641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917843" y="604001"/>
            <a:ext cx="5594278" cy="461665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①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교양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/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교직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/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전공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중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과목에 맞게 선택  </a:t>
            </a:r>
            <a:endParaRPr lang="en-US" altLang="ko-K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3109092" y="1075940"/>
            <a:ext cx="3978" cy="49600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7484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585" y="1098339"/>
            <a:ext cx="5929884" cy="4516018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78" y="1098338"/>
            <a:ext cx="5877334" cy="451601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784294" y="2370686"/>
            <a:ext cx="392024" cy="2424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64667" y="632185"/>
            <a:ext cx="5769528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①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분반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과목명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담당교수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요일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, 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교시 확인 </a:t>
            </a:r>
            <a:endParaRPr lang="en-US" altLang="ko-K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3078851" y="1133475"/>
            <a:ext cx="599297" cy="1145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>
            <a:off x="3078851" y="1133475"/>
            <a:ext cx="1123279" cy="1145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3450027" y="2393364"/>
            <a:ext cx="479173" cy="19704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695825" y="2391235"/>
            <a:ext cx="749836" cy="2072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6276889" y="626959"/>
            <a:ext cx="2723823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②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추가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버튼 클릭</a:t>
            </a:r>
            <a:endParaRPr lang="en-US" altLang="ko-K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5532634" y="2370688"/>
            <a:ext cx="351737" cy="3471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27" name="직선 화살표 연결선 26"/>
          <p:cNvCxnSpPr/>
          <p:nvPr/>
        </p:nvCxnSpPr>
        <p:spPr>
          <a:xfrm flipH="1">
            <a:off x="2176318" y="1133475"/>
            <a:ext cx="902534" cy="11453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8042207" y="2938616"/>
            <a:ext cx="2802370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③ 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[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확인</a:t>
            </a:r>
            <a:r>
              <a:rPr lang="en-US" altLang="ko-K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]</a:t>
            </a:r>
            <a:r>
              <a:rPr lang="ko-KR" alt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한림고딕체 Medium" panose="020B0603000000000000" pitchFamily="50" charset="-127"/>
                <a:ea typeface="한림고딕체 Medium" panose="020B0603000000000000" pitchFamily="50" charset="-127"/>
              </a:rPr>
              <a:t> 버튼 클릭</a:t>
            </a:r>
            <a:endParaRPr lang="en-US" altLang="ko-K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29" name="직선 화살표 연결선 28"/>
          <p:cNvCxnSpPr/>
          <p:nvPr/>
        </p:nvCxnSpPr>
        <p:spPr>
          <a:xfrm flipV="1">
            <a:off x="9682978" y="2278814"/>
            <a:ext cx="0" cy="6311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직사각형 30"/>
          <p:cNvSpPr/>
          <p:nvPr/>
        </p:nvSpPr>
        <p:spPr>
          <a:xfrm>
            <a:off x="9422844" y="1871832"/>
            <a:ext cx="538808" cy="40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33" name="직선 화살표 연결선 32"/>
          <p:cNvCxnSpPr/>
          <p:nvPr/>
        </p:nvCxnSpPr>
        <p:spPr>
          <a:xfrm flipH="1">
            <a:off x="5884372" y="1083398"/>
            <a:ext cx="843059" cy="12583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F6288-E29D-4A0F-B644-DE088B2CE5D1}" type="slidenum">
              <a:rPr lang="ko-KR" altLang="en-US" smtClean="0"/>
              <a:t>9</a:t>
            </a:fld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046882" y="2391235"/>
            <a:ext cx="433908" cy="2072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고딕체 Medium" panose="020B0603000000000000" pitchFamily="50" charset="-127"/>
              <a:ea typeface="한림고딕체 Medium" panose="020B0603000000000000" pitchFamily="50" charset="-127"/>
            </a:endParaRPr>
          </a:p>
        </p:txBody>
      </p:sp>
      <p:cxnSp>
        <p:nvCxnSpPr>
          <p:cNvPr id="37" name="직선 화살표 연결선 36"/>
          <p:cNvCxnSpPr/>
          <p:nvPr/>
        </p:nvCxnSpPr>
        <p:spPr>
          <a:xfrm>
            <a:off x="3082247" y="1119883"/>
            <a:ext cx="1760908" cy="11589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31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10282</TotalTime>
  <Words>609</Words>
  <Application>Microsoft Office PowerPoint</Application>
  <PresentationFormat>와이드스크린</PresentationFormat>
  <Paragraphs>99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맑은 고딕</vt:lpstr>
      <vt:lpstr>한림고딕체 Medium</vt:lpstr>
      <vt:lpstr>한림고딕체 Regular</vt:lpstr>
      <vt:lpstr>한림체 Medium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HSC</dc:creator>
  <cp:lastModifiedBy>이명원</cp:lastModifiedBy>
  <cp:revision>132</cp:revision>
  <cp:lastPrinted>2024-07-18T00:56:55Z</cp:lastPrinted>
  <dcterms:created xsi:type="dcterms:W3CDTF">2023-02-16T00:07:19Z</dcterms:created>
  <dcterms:modified xsi:type="dcterms:W3CDTF">2026-07-23T08:25:34Z</dcterms:modified>
</cp:coreProperties>
</file>