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79" r:id="rId2"/>
    <p:sldId id="280" r:id="rId3"/>
    <p:sldId id="281" r:id="rId4"/>
    <p:sldId id="282" r:id="rId5"/>
    <p:sldId id="298" r:id="rId6"/>
    <p:sldId id="276" r:id="rId7"/>
    <p:sldId id="258" r:id="rId8"/>
    <p:sldId id="302" r:id="rId9"/>
    <p:sldId id="259" r:id="rId10"/>
    <p:sldId id="284" r:id="rId11"/>
    <p:sldId id="261" r:id="rId12"/>
    <p:sldId id="285" r:id="rId13"/>
    <p:sldId id="283" r:id="rId14"/>
    <p:sldId id="262" r:id="rId15"/>
    <p:sldId id="265" r:id="rId16"/>
    <p:sldId id="295" r:id="rId17"/>
    <p:sldId id="266" r:id="rId18"/>
    <p:sldId id="267" r:id="rId19"/>
    <p:sldId id="286" r:id="rId20"/>
    <p:sldId id="263" r:id="rId21"/>
    <p:sldId id="296" r:id="rId22"/>
    <p:sldId id="303" r:id="rId23"/>
    <p:sldId id="297" r:id="rId24"/>
    <p:sldId id="299" r:id="rId25"/>
    <p:sldId id="300" r:id="rId26"/>
    <p:sldId id="301" r:id="rId27"/>
    <p:sldId id="268" r:id="rId28"/>
    <p:sldId id="269" r:id="rId29"/>
    <p:sldId id="287" r:id="rId30"/>
    <p:sldId id="288" r:id="rId31"/>
    <p:sldId id="270" r:id="rId32"/>
    <p:sldId id="304" r:id="rId33"/>
    <p:sldId id="271" r:id="rId34"/>
    <p:sldId id="291" r:id="rId35"/>
    <p:sldId id="272" r:id="rId36"/>
    <p:sldId id="292" r:id="rId37"/>
    <p:sldId id="273" r:id="rId38"/>
    <p:sldId id="293" r:id="rId39"/>
    <p:sldId id="294" r:id="rId40"/>
    <p:sldId id="274" r:id="rId41"/>
    <p:sldId id="275" r:id="rId42"/>
    <p:sldId id="278" r:id="rId43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57650-1D4E-4BC1-A2BE-F5474C9ED774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E5D9D-44BD-481E-8AC7-0E7FDB9D5D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1318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963A0C4-3F98-4E16-B077-CFA9705B0483}" type="datetime1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C5C46-35D7-4291-8900-3791B7E2E3B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2E18-A7CE-455C-BC45-7849917944BD}" type="datetime1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C5C46-35D7-4291-8900-3791B7E2E3B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19F98E3-A868-4F7D-B352-B7C8794B52DE}" type="datetime1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B3C5C46-35D7-4291-8900-3791B7E2E3B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0148-E2F4-4800-9004-4A257EA5A9AA}" type="datetime1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C5C46-35D7-4291-8900-3791B7E2E3B8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CAF3-C9BE-4D39-8542-59C7A804E567}" type="datetime1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B3C5C46-35D7-4291-8900-3791B7E2E3B8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7B0A22C-8CA4-40B8-91EB-3EB20D71BD40}" type="datetime1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3C5C46-35D7-4291-8900-3791B7E2E3B8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EC6231D-71C8-4604-B84F-E80483E01C51}" type="datetime1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3C5C46-35D7-4291-8900-3791B7E2E3B8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62E1-9ED6-4025-B27F-6E0EBE3C3A59}" type="datetime1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C5C46-35D7-4291-8900-3791B7E2E3B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ACB5C-8304-417A-B8D8-6F72026B2C4D}" type="datetime1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C5C46-35D7-4291-8900-3791B7E2E3B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DB3C8-E17A-485E-91E3-DE5056FBAEB5}" type="datetime1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C5C46-35D7-4291-8900-3791B7E2E3B8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86FE6FC-5DD6-4A73-A2AD-56F7EDD2FEBF}" type="datetime1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B3C5C46-35D7-4291-8900-3791B7E2E3B8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80C9245-CCBA-463C-B4D6-21A21F7A7DBA}" type="datetime1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C5C46-35D7-4291-8900-3791B7E2E3B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1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사회문제에 대한 접근방식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사회문제에 대한 접근방식의 중요성</a:t>
            </a:r>
            <a:endParaRPr lang="en-US" altLang="ko-KR" dirty="0" smtClean="0"/>
          </a:p>
          <a:p>
            <a:r>
              <a:rPr lang="ko-KR" altLang="en-US" dirty="0"/>
              <a:t>사회문제에 대한 접근방식의 </a:t>
            </a:r>
            <a:r>
              <a:rPr lang="ko-KR" altLang="en-US" dirty="0" smtClean="0"/>
              <a:t>분류</a:t>
            </a:r>
            <a:endParaRPr lang="en-US" altLang="ko-KR" dirty="0" smtClean="0"/>
          </a:p>
          <a:p>
            <a:r>
              <a:rPr lang="ko-KR" altLang="en-US" dirty="0" smtClean="0"/>
              <a:t>사회문제의 실태와 과정에 주목하는 접근방식</a:t>
            </a:r>
            <a:endParaRPr lang="en-US" altLang="ko-KR" dirty="0" smtClean="0"/>
          </a:p>
          <a:p>
            <a:r>
              <a:rPr lang="ko-KR" altLang="en-US" dirty="0" smtClean="0"/>
              <a:t>사회문제의 분석수준에 근거한 접근방식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3440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10</a:t>
            </a:fld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ko-KR" altLang="en-US" dirty="0"/>
          </a:p>
          <a:p>
            <a:r>
              <a:rPr lang="ko-KR" altLang="en-US" dirty="0"/>
              <a:t>다양한 제도들이 모여서 </a:t>
            </a:r>
            <a:r>
              <a:rPr lang="ko-KR" altLang="en-US" dirty="0" err="1"/>
              <a:t>균형잡힌</a:t>
            </a:r>
            <a:r>
              <a:rPr lang="ko-KR" altLang="en-US" dirty="0"/>
              <a:t> 전체를 구성</a:t>
            </a:r>
          </a:p>
          <a:p>
            <a:r>
              <a:rPr lang="ko-KR" altLang="en-US" dirty="0"/>
              <a:t>모든 제도는 사회를 유지하려는 공동의 목적을 달성하기 위해 함께 활동</a:t>
            </a:r>
          </a:p>
          <a:p>
            <a:r>
              <a:rPr lang="ko-KR" altLang="en-US" dirty="0"/>
              <a:t>한 제도가 변화하면 다른 제도도 </a:t>
            </a:r>
            <a:r>
              <a:rPr lang="ko-KR" altLang="en-US" dirty="0" smtClean="0"/>
              <a:t>변화</a:t>
            </a:r>
            <a:endParaRPr lang="en-US" altLang="ko-KR" dirty="0" smtClean="0"/>
          </a:p>
          <a:p>
            <a:r>
              <a:rPr lang="ko-KR" altLang="en-US" dirty="0"/>
              <a:t>기능주의 관점은 </a:t>
            </a:r>
          </a:p>
          <a:p>
            <a:pPr marL="0" indent="0">
              <a:buNone/>
            </a:pPr>
            <a:r>
              <a:rPr lang="ko-KR" altLang="en-US" dirty="0" smtClean="0"/>
              <a:t>  * </a:t>
            </a:r>
            <a:r>
              <a:rPr lang="ko-KR" altLang="en-US" dirty="0"/>
              <a:t>사회를 좋은 것으로 보고 있고 사회는 크게 변화시킬 필요가 없다고 봄</a:t>
            </a:r>
          </a:p>
          <a:p>
            <a:pPr marL="0" indent="0">
              <a:buNone/>
            </a:pPr>
            <a:r>
              <a:rPr lang="ko-KR" altLang="en-US" dirty="0" smtClean="0"/>
              <a:t>  * </a:t>
            </a:r>
            <a:r>
              <a:rPr lang="ko-KR" altLang="en-US" dirty="0"/>
              <a:t>사회가 천천히 변화는 것이 바람직하고 빠르게 변하면 사회의 </a:t>
            </a:r>
            <a:r>
              <a:rPr lang="ko-KR" altLang="en-US" dirty="0" smtClean="0"/>
              <a:t>안정에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 부정적</a:t>
            </a:r>
            <a:endParaRPr lang="ko-KR" altLang="en-US" dirty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42779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778098"/>
          </a:xfrm>
        </p:spPr>
        <p:txBody>
          <a:bodyPr/>
          <a:lstStyle/>
          <a:p>
            <a:r>
              <a:rPr lang="ko-KR" altLang="en-US" dirty="0" smtClean="0"/>
              <a:t>갈등주의 관점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31540" y="1706577"/>
            <a:ext cx="8219256" cy="4857403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갈등주의는</a:t>
            </a:r>
            <a:r>
              <a:rPr lang="ko-KR" altLang="en-US" dirty="0" smtClean="0"/>
              <a:t> 사회의 불평등을 강조</a:t>
            </a:r>
            <a:endParaRPr lang="en-US" altLang="ko-KR" dirty="0" smtClean="0"/>
          </a:p>
          <a:p>
            <a:r>
              <a:rPr lang="ko-KR" altLang="en-US" dirty="0" smtClean="0"/>
              <a:t>사회는 부</a:t>
            </a:r>
            <a:r>
              <a:rPr lang="en-US" altLang="ko-KR" dirty="0" smtClean="0"/>
              <a:t>, </a:t>
            </a:r>
            <a:r>
              <a:rPr lang="ko-KR" altLang="en-US" dirty="0" smtClean="0"/>
              <a:t>권력</a:t>
            </a:r>
            <a:r>
              <a:rPr lang="en-US" altLang="ko-KR" dirty="0" smtClean="0"/>
              <a:t>, </a:t>
            </a:r>
            <a:r>
              <a:rPr lang="ko-KR" altLang="en-US" dirty="0" smtClean="0"/>
              <a:t>권위를 얻기 위해 서로 경쟁하는 여러 집단들이 모인 곳</a:t>
            </a:r>
            <a:endParaRPr lang="en-US" altLang="ko-KR" dirty="0" smtClean="0"/>
          </a:p>
          <a:p>
            <a:r>
              <a:rPr lang="ko-KR" altLang="en-US" dirty="0" smtClean="0"/>
              <a:t>사회는 서로 이해관계가 다른 집단들이 권력과 자원을 놓고 경합하는 것</a:t>
            </a:r>
            <a:endParaRPr lang="en-US" altLang="ko-KR" dirty="0" smtClean="0"/>
          </a:p>
          <a:p>
            <a:r>
              <a:rPr lang="ko-KR" altLang="en-US" dirty="0" smtClean="0"/>
              <a:t>사회문제는 사회에 있는 근본적인 문제</a:t>
            </a:r>
            <a:r>
              <a:rPr lang="en-US" altLang="ko-KR" dirty="0" smtClean="0"/>
              <a:t>(</a:t>
            </a:r>
            <a:r>
              <a:rPr lang="ko-KR" altLang="en-US" dirty="0" smtClean="0"/>
              <a:t>권력과 자원의 한계</a:t>
            </a:r>
            <a:r>
              <a:rPr lang="en-US" altLang="ko-KR" dirty="0" smtClean="0"/>
              <a:t>)</a:t>
            </a:r>
            <a:r>
              <a:rPr lang="ko-KR" altLang="en-US" dirty="0" smtClean="0"/>
              <a:t> 때문에 발생</a:t>
            </a:r>
            <a:endParaRPr lang="en-US" altLang="ko-KR" dirty="0" smtClean="0"/>
          </a:p>
          <a:p>
            <a:r>
              <a:rPr lang="ko-KR" altLang="en-US" dirty="0" err="1" smtClean="0"/>
              <a:t>갈등주의</a:t>
            </a:r>
            <a:r>
              <a:rPr lang="ko-KR" altLang="en-US" dirty="0" smtClean="0"/>
              <a:t> 이론의 원조는 칼 마르크스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* </a:t>
            </a:r>
            <a:r>
              <a:rPr lang="ko-KR" altLang="en-US" dirty="0" smtClean="0"/>
              <a:t>사회에는 계급</a:t>
            </a:r>
            <a:r>
              <a:rPr lang="en-US" altLang="ko-KR" dirty="0" smtClean="0"/>
              <a:t>,</a:t>
            </a:r>
            <a:r>
              <a:rPr lang="ko-KR" altLang="en-US" dirty="0" smtClean="0"/>
              <a:t>성별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인종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기타 요인에 근거한 불평등 존재</a:t>
            </a:r>
            <a:endParaRPr lang="ko-KR" altLang="en-US" dirty="0"/>
          </a:p>
          <a:p>
            <a:pPr marL="0" indent="0">
              <a:buNone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7014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12</a:t>
            </a:fld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권력 </a:t>
            </a:r>
            <a:r>
              <a:rPr lang="ko-KR" altLang="en-US" dirty="0"/>
              <a:t>집단이 권력이 없는 집단을 자기들에게 유리하게 이용하고 억압하기 때문에 사회문제가 생김</a:t>
            </a:r>
          </a:p>
          <a:p>
            <a:r>
              <a:rPr lang="ko-KR" altLang="en-US" dirty="0"/>
              <a:t>마르크스의 계급투쟁</a:t>
            </a:r>
            <a:r>
              <a:rPr lang="en-US" altLang="ko-KR" dirty="0"/>
              <a:t>(</a:t>
            </a:r>
            <a:r>
              <a:rPr lang="ko-KR" altLang="en-US" dirty="0" err="1"/>
              <a:t>계급갈등</a:t>
            </a:r>
            <a:r>
              <a:rPr lang="en-US" altLang="ko-KR" dirty="0"/>
              <a:t>)</a:t>
            </a:r>
            <a:r>
              <a:rPr lang="ko-KR" altLang="en-US" dirty="0"/>
              <a:t>을 강조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자본주의의 발전은 서로 적대적인 두 계급</a:t>
            </a:r>
            <a:r>
              <a:rPr lang="en-US" altLang="ko-KR" dirty="0" smtClean="0"/>
              <a:t>, </a:t>
            </a:r>
            <a:r>
              <a:rPr lang="ko-KR" altLang="en-US" dirty="0" smtClean="0"/>
              <a:t>즉 부르주아지와 프로레탈리아 계급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 을 형성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부르주아지</a:t>
            </a:r>
            <a:r>
              <a:rPr lang="en-US" altLang="ko-KR" dirty="0" smtClean="0"/>
              <a:t>(</a:t>
            </a:r>
            <a:r>
              <a:rPr lang="ko-KR" altLang="en-US" dirty="0" smtClean="0"/>
              <a:t>유산</a:t>
            </a:r>
            <a:r>
              <a:rPr lang="en-US" altLang="ko-KR" dirty="0" smtClean="0"/>
              <a:t>)</a:t>
            </a:r>
            <a:r>
              <a:rPr lang="ko-KR" altLang="en-US" dirty="0" smtClean="0"/>
              <a:t> 계급이 </a:t>
            </a:r>
            <a:r>
              <a:rPr lang="ko-KR" altLang="en-US" dirty="0" err="1" smtClean="0"/>
              <a:t>프롤레탈리아</a:t>
            </a:r>
            <a:r>
              <a:rPr lang="en-US" altLang="ko-KR" dirty="0" smtClean="0"/>
              <a:t>(</a:t>
            </a:r>
            <a:r>
              <a:rPr lang="ko-KR" altLang="en-US" dirty="0" smtClean="0"/>
              <a:t>무산</a:t>
            </a:r>
            <a:r>
              <a:rPr lang="en-US" altLang="ko-KR" dirty="0" smtClean="0"/>
              <a:t>)</a:t>
            </a:r>
            <a:r>
              <a:rPr lang="ko-KR" altLang="en-US" dirty="0" smtClean="0"/>
              <a:t> 계급을 착취</a:t>
            </a:r>
            <a:endParaRPr lang="ko-KR" altLang="en-US" dirty="0"/>
          </a:p>
          <a:p>
            <a:r>
              <a:rPr lang="ko-KR" altLang="en-US" dirty="0" err="1" smtClean="0"/>
              <a:t>갈등주의적</a:t>
            </a:r>
            <a:r>
              <a:rPr lang="ko-KR" altLang="en-US" dirty="0" smtClean="0"/>
              <a:t> 관점은 경제적 불평등 문제를 제기하는 사회적 갈등에 초점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86625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994122"/>
          </a:xfrm>
        </p:spPr>
        <p:txBody>
          <a:bodyPr/>
          <a:lstStyle/>
          <a:p>
            <a:r>
              <a:rPr lang="ko-KR" altLang="en-US" dirty="0" smtClean="0"/>
              <a:t>권력의 불평등과 사회문제</a:t>
            </a:r>
            <a:r>
              <a:rPr lang="en-US" altLang="ko-KR" dirty="0" smtClean="0"/>
              <a:t>(p29)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지배집단은 권력에 근거해 부를 획득</a:t>
            </a:r>
            <a:endParaRPr lang="en-US" altLang="ko-KR" dirty="0" smtClean="0"/>
          </a:p>
          <a:p>
            <a:r>
              <a:rPr lang="ko-KR" altLang="en-US" dirty="0" smtClean="0"/>
              <a:t>지배집단은 자신의 부와 권력은 나누기를 원하지 않음</a:t>
            </a:r>
            <a:endParaRPr lang="en-US" altLang="ko-KR" dirty="0" smtClean="0"/>
          </a:p>
          <a:p>
            <a:r>
              <a:rPr lang="ko-KR" altLang="en-US" dirty="0" smtClean="0"/>
              <a:t>지배집단은 권력이 더 적은 집단을 지배하고  그 결과로 불평등 체계 출현</a:t>
            </a:r>
            <a:endParaRPr lang="en-US" altLang="ko-KR" dirty="0" smtClean="0"/>
          </a:p>
          <a:p>
            <a:r>
              <a:rPr lang="ko-KR" altLang="en-US" dirty="0" smtClean="0"/>
              <a:t>불평등체계를 </a:t>
            </a:r>
            <a:r>
              <a:rPr lang="ko-KR" altLang="en-US" dirty="0" err="1" smtClean="0"/>
              <a:t>유지할려고</a:t>
            </a:r>
            <a:r>
              <a:rPr lang="ko-KR" altLang="en-US" dirty="0" smtClean="0"/>
              <a:t> 지배집단은 권력을 사용</a:t>
            </a:r>
            <a:endParaRPr lang="en-US" altLang="ko-KR" dirty="0" smtClean="0"/>
          </a:p>
          <a:p>
            <a:r>
              <a:rPr lang="ko-KR" altLang="en-US" dirty="0"/>
              <a:t>불</a:t>
            </a:r>
            <a:r>
              <a:rPr lang="ko-KR" altLang="en-US" dirty="0" smtClean="0"/>
              <a:t>평등은 사회문제의 뿌리</a:t>
            </a:r>
            <a:endParaRPr lang="en-US" altLang="ko-KR" dirty="0" smtClean="0"/>
          </a:p>
          <a:p>
            <a:r>
              <a:rPr lang="ko-KR" altLang="en-US" dirty="0" smtClean="0"/>
              <a:t>여성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인종</a:t>
            </a:r>
            <a:r>
              <a:rPr lang="en-US" altLang="ko-KR" dirty="0" smtClean="0"/>
              <a:t>, </a:t>
            </a:r>
            <a:r>
              <a:rPr lang="ko-KR" altLang="en-US" dirty="0" smtClean="0"/>
              <a:t>빈곤 문제 등의 바탕에 불평등 체계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2127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사회문제를 성공적으로 해결하기 위해서는 사회구조를 폭넓게 변화시켜  계급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성별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인종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기타 요인에 근거한 불평등 해소 필요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* </a:t>
            </a:r>
            <a:r>
              <a:rPr lang="ko-KR" altLang="en-US" dirty="0" smtClean="0"/>
              <a:t>사회의 불평등을 줄이거나 평등한 사회를 만들기 위해 사회가 폭 넓은 변화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 필요</a:t>
            </a:r>
            <a:endParaRPr lang="en-US" altLang="ko-KR" dirty="0" smtClean="0"/>
          </a:p>
          <a:p>
            <a:r>
              <a:rPr lang="ko-KR" altLang="en-US" dirty="0" err="1" smtClean="0"/>
              <a:t>갈등주의는</a:t>
            </a:r>
            <a:r>
              <a:rPr lang="ko-KR" altLang="en-US" dirty="0" smtClean="0"/>
              <a:t> 너무 급진적이다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갈등의 </a:t>
            </a:r>
            <a:r>
              <a:rPr lang="ko-KR" altLang="en-US" dirty="0"/>
              <a:t>역</a:t>
            </a:r>
            <a:r>
              <a:rPr lang="ko-KR" altLang="en-US" dirty="0" smtClean="0"/>
              <a:t>할을 지나치게 강조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en-US" altLang="ko-KR" dirty="0" smtClean="0"/>
              <a:t>* </a:t>
            </a:r>
            <a:r>
              <a:rPr lang="ko-KR" altLang="en-US" dirty="0" err="1" smtClean="0"/>
              <a:t>지본주의의</a:t>
            </a:r>
            <a:r>
              <a:rPr lang="ko-KR" altLang="en-US" dirty="0" smtClean="0"/>
              <a:t> 부정적인 측면에 주목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3362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상호작용주의 관점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상호작용주의 </a:t>
            </a:r>
            <a:r>
              <a:rPr lang="ko-KR" altLang="en-US" dirty="0" smtClean="0"/>
              <a:t>관점은 거시적인 사회구조보다는 개인간의 상호작용과정을 중시</a:t>
            </a:r>
            <a:endParaRPr lang="en-US" altLang="ko-KR" dirty="0" smtClean="0"/>
          </a:p>
          <a:p>
            <a:r>
              <a:rPr lang="ko-KR" altLang="en-US" dirty="0" smtClean="0"/>
              <a:t>인간의 행동에 주목</a:t>
            </a:r>
            <a:endParaRPr lang="en-US" altLang="ko-KR" dirty="0" smtClean="0"/>
          </a:p>
          <a:p>
            <a:r>
              <a:rPr lang="ko-KR" altLang="en-US" dirty="0" smtClean="0"/>
              <a:t>인간의 행위는 그를 둘러싼 사람과 집단과의 사회적 관계의 산물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사람은 다른 </a:t>
            </a:r>
            <a:r>
              <a:rPr lang="ko-KR" altLang="en-US" dirty="0" smtClean="0"/>
              <a:t>사람과의 상호작용 과정에서 자신의 </a:t>
            </a:r>
            <a:r>
              <a:rPr lang="ko-KR" altLang="en-US" dirty="0" smtClean="0"/>
              <a:t>역할을 형성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이런 </a:t>
            </a:r>
            <a:r>
              <a:rPr lang="ko-KR" altLang="en-US" dirty="0" smtClean="0"/>
              <a:t>상호작용 </a:t>
            </a:r>
            <a:r>
              <a:rPr lang="ko-KR" altLang="en-US" dirty="0"/>
              <a:t>과정에서 공격적 </a:t>
            </a:r>
            <a:r>
              <a:rPr lang="ko-KR" altLang="en-US" dirty="0" smtClean="0"/>
              <a:t>행위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패배주의적이고</a:t>
            </a:r>
            <a:r>
              <a:rPr lang="ko-KR" altLang="en-US" dirty="0" smtClean="0"/>
              <a:t> 수동적인 행위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협력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적 행위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사랑</a:t>
            </a:r>
            <a:r>
              <a:rPr lang="en-US" altLang="ko-KR" dirty="0" smtClean="0"/>
              <a:t>/</a:t>
            </a:r>
            <a:r>
              <a:rPr lang="ko-KR" altLang="en-US" dirty="0" smtClean="0"/>
              <a:t>증오하는</a:t>
            </a:r>
            <a:r>
              <a:rPr lang="en-US" altLang="ko-KR" dirty="0"/>
              <a:t> </a:t>
            </a:r>
            <a:r>
              <a:rPr lang="ko-KR" altLang="en-US" dirty="0" smtClean="0"/>
              <a:t>행위 등이 표출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1039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16</a:t>
            </a:fld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인간은 </a:t>
            </a:r>
            <a:r>
              <a:rPr lang="ko-KR" altLang="en-US" dirty="0"/>
              <a:t>인간관계를 통해 해석되거나 규정되는 존재임</a:t>
            </a:r>
          </a:p>
          <a:p>
            <a:pPr marL="0" indent="0">
              <a:buNone/>
            </a:pPr>
            <a:r>
              <a:rPr lang="ko-KR" altLang="en-US" dirty="0"/>
              <a:t> * </a:t>
            </a:r>
            <a:r>
              <a:rPr lang="ko-KR" altLang="en-US" dirty="0" smtClean="0"/>
              <a:t>다른 사람과 상호작용하면서 자신이 놓인 상황을 파악하고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 이런 상황의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현실을 사회와</a:t>
            </a:r>
            <a:r>
              <a:rPr lang="en-US" altLang="ko-KR" dirty="0"/>
              <a:t> </a:t>
            </a:r>
            <a:r>
              <a:rPr lang="ko-KR" altLang="en-US" dirty="0" smtClean="0"/>
              <a:t>관련시켜 따져 봄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인간은 자신이 상호작용한 것을 이해하기 위해서 단어나 몸짓과 같은  상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징에 의존</a:t>
            </a:r>
            <a:endParaRPr lang="en-US" altLang="ko-KR" dirty="0" smtClean="0"/>
          </a:p>
          <a:p>
            <a:r>
              <a:rPr lang="ko-KR" altLang="en-US" dirty="0"/>
              <a:t>상호작용주의 </a:t>
            </a:r>
            <a:r>
              <a:rPr lang="ko-KR" altLang="en-US" dirty="0" smtClean="0"/>
              <a:t>관점에서의 사회문제 </a:t>
            </a:r>
            <a:r>
              <a:rPr lang="ko-KR" altLang="en-US" dirty="0"/>
              <a:t>발생의 </a:t>
            </a:r>
            <a:r>
              <a:rPr lang="ko-KR" altLang="en-US" dirty="0" smtClean="0"/>
              <a:t>이유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 * </a:t>
            </a:r>
            <a:r>
              <a:rPr lang="ko-KR" altLang="en-US" dirty="0" smtClean="0"/>
              <a:t>사람들 사이의 상호작용 때문에 발생</a:t>
            </a:r>
            <a:endParaRPr lang="ko-KR" altLang="en-US" dirty="0"/>
          </a:p>
          <a:p>
            <a:pPr marL="0" indent="0">
              <a:buNone/>
            </a:pPr>
            <a:r>
              <a:rPr lang="en-US" altLang="ko-KR" dirty="0" smtClean="0"/>
              <a:t> * </a:t>
            </a:r>
            <a:r>
              <a:rPr lang="ko-KR" altLang="en-US" dirty="0" smtClean="0"/>
              <a:t>관점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인식</a:t>
            </a:r>
            <a:r>
              <a:rPr lang="en-US" altLang="ko-KR" dirty="0" smtClean="0"/>
              <a:t>,</a:t>
            </a:r>
            <a:r>
              <a:rPr lang="ko-KR" altLang="en-US" dirty="0" smtClean="0"/>
              <a:t> 이념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가치</a:t>
            </a:r>
            <a:r>
              <a:rPr lang="en-US" altLang="ko-KR" dirty="0" smtClean="0"/>
              <a:t>, </a:t>
            </a:r>
            <a:r>
              <a:rPr lang="ko-KR" altLang="en-US" dirty="0" smtClean="0"/>
              <a:t>권력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자원 등이 상호작용에 영향</a:t>
            </a:r>
            <a:endParaRPr lang="ko-KR" altLang="en-US" dirty="0"/>
          </a:p>
          <a:p>
            <a:pPr marL="0" indent="0">
              <a:buNone/>
            </a:pPr>
            <a:r>
              <a:rPr lang="ko-KR" altLang="en-US" dirty="0" smtClean="0"/>
              <a:t> 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27374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Mead</a:t>
            </a:r>
            <a:r>
              <a:rPr lang="ko-KR" altLang="en-US" dirty="0"/>
              <a:t>이론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dirty="0" smtClean="0"/>
              <a:t>상징적 상호작용론은 상호작용의 기초가 되는 </a:t>
            </a:r>
            <a:r>
              <a:rPr lang="ko-KR" altLang="en-US" dirty="0" smtClean="0">
                <a:solidFill>
                  <a:srgbClr val="FF0000"/>
                </a:solidFill>
              </a:rPr>
              <a:t>사회화 </a:t>
            </a:r>
            <a:r>
              <a:rPr lang="ko-KR" altLang="en-US" dirty="0" smtClean="0"/>
              <a:t>과정을 중시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아동은 성장하면서 부모의 행위를 모방하고 그런 과정을 통해 다른 사람의 역할을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 배운다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이런 과정이 </a:t>
            </a:r>
            <a:r>
              <a:rPr lang="ko-KR" altLang="en-US" dirty="0"/>
              <a:t>확</a:t>
            </a:r>
            <a:r>
              <a:rPr lang="ko-KR" altLang="en-US" dirty="0" smtClean="0"/>
              <a:t>대되면 일반화된 타인</a:t>
            </a:r>
            <a:r>
              <a:rPr lang="en-US" altLang="ko-KR" dirty="0" smtClean="0"/>
              <a:t>(</a:t>
            </a:r>
            <a:r>
              <a:rPr lang="ko-KR" altLang="en-US" dirty="0" smtClean="0"/>
              <a:t>교사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경찰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소방대원 등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역할을 이해</a:t>
            </a:r>
            <a:endParaRPr lang="en-US" altLang="ko-KR" dirty="0" smtClean="0"/>
          </a:p>
          <a:p>
            <a:r>
              <a:rPr lang="ko-KR" altLang="en-US" dirty="0" smtClean="0"/>
              <a:t>인간의 상호작용은 특히 언어를 </a:t>
            </a:r>
            <a:r>
              <a:rPr lang="ko-KR" altLang="en-US" dirty="0" err="1" smtClean="0"/>
              <a:t>매개로해서</a:t>
            </a:r>
            <a:r>
              <a:rPr lang="ko-KR" altLang="en-US" dirty="0" smtClean="0"/>
              <a:t> 이루어지므로 언어 의미에 대한 관심 강조</a:t>
            </a:r>
            <a:endParaRPr lang="en-US" altLang="ko-KR" dirty="0" smtClean="0"/>
          </a:p>
          <a:p>
            <a:r>
              <a:rPr lang="ko-KR" altLang="en-US" dirty="0" smtClean="0"/>
              <a:t>어떤 사물을 지칭하기 위해 사용하는 단어</a:t>
            </a:r>
            <a:r>
              <a:rPr lang="en-US" altLang="ko-KR" dirty="0" smtClean="0"/>
              <a:t>(</a:t>
            </a:r>
            <a:r>
              <a:rPr lang="ko-KR" altLang="en-US" dirty="0" smtClean="0"/>
              <a:t>언어</a:t>
            </a:r>
            <a:r>
              <a:rPr lang="en-US" altLang="ko-KR" dirty="0" smtClean="0"/>
              <a:t>)</a:t>
            </a:r>
            <a:r>
              <a:rPr lang="ko-KR" altLang="en-US" dirty="0" smtClean="0"/>
              <a:t>는 우리가 의미하는 바를 재현하는 </a:t>
            </a:r>
            <a:r>
              <a:rPr lang="ko-KR" altLang="en-US" dirty="0" smtClean="0">
                <a:solidFill>
                  <a:srgbClr val="FF0000"/>
                </a:solidFill>
              </a:rPr>
              <a:t>상징</a:t>
            </a:r>
            <a:r>
              <a:rPr lang="ko-KR" altLang="en-US" dirty="0" smtClean="0"/>
              <a:t>이다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‘</a:t>
            </a:r>
            <a:r>
              <a:rPr lang="ko-KR" altLang="en-US" dirty="0" smtClean="0"/>
              <a:t>숟가락</a:t>
            </a:r>
            <a:r>
              <a:rPr lang="en-US" altLang="ko-KR" dirty="0" smtClean="0"/>
              <a:t>’, ‘</a:t>
            </a:r>
            <a:r>
              <a:rPr lang="ko-KR" altLang="en-US" dirty="0" smtClean="0"/>
              <a:t>신호등</a:t>
            </a:r>
            <a:r>
              <a:rPr lang="en-US" altLang="ko-KR" dirty="0" smtClean="0"/>
              <a:t>’,  ‘</a:t>
            </a:r>
            <a:r>
              <a:rPr lang="ko-KR" altLang="en-US" dirty="0" smtClean="0"/>
              <a:t>국기</a:t>
            </a:r>
            <a:r>
              <a:rPr lang="en-US" altLang="ko-KR" dirty="0" smtClean="0"/>
              <a:t>’</a:t>
            </a:r>
            <a:r>
              <a:rPr lang="ko-KR" altLang="en-US" dirty="0" smtClean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등은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상징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이다</a:t>
            </a:r>
            <a:endParaRPr lang="en-US" altLang="ko-KR" dirty="0" smtClean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2212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346050"/>
          </a:xfrm>
        </p:spPr>
        <p:txBody>
          <a:bodyPr>
            <a:normAutofit fontScale="90000"/>
          </a:bodyPr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67544" y="1516698"/>
            <a:ext cx="8219256" cy="4785395"/>
          </a:xfrm>
        </p:spPr>
        <p:txBody>
          <a:bodyPr>
            <a:normAutofit/>
          </a:bodyPr>
          <a:lstStyle/>
          <a:p>
            <a:r>
              <a:rPr lang="ko-KR" altLang="en-US" dirty="0"/>
              <a:t>상징은 사회구성원의 </a:t>
            </a:r>
            <a:r>
              <a:rPr lang="ko-KR" altLang="en-US" dirty="0">
                <a:solidFill>
                  <a:srgbClr val="FF0000"/>
                </a:solidFill>
              </a:rPr>
              <a:t>합의</a:t>
            </a:r>
            <a:r>
              <a:rPr lang="ko-KR" altLang="en-US" dirty="0"/>
              <a:t>를 통해 만들어 </a:t>
            </a:r>
            <a:r>
              <a:rPr lang="ko-KR" altLang="en-US" dirty="0" smtClean="0"/>
              <a:t>진다</a:t>
            </a:r>
            <a:endParaRPr lang="en-US" altLang="ko-KR" dirty="0" smtClean="0"/>
          </a:p>
          <a:p>
            <a:r>
              <a:rPr lang="ko-KR" altLang="en-US" dirty="0" smtClean="0"/>
              <a:t>비언어적 몸짓도 </a:t>
            </a:r>
            <a:r>
              <a:rPr lang="ko-KR" altLang="en-US" dirty="0"/>
              <a:t>상징이다</a:t>
            </a:r>
          </a:p>
          <a:p>
            <a:pPr marL="0" indent="0">
              <a:buNone/>
            </a:pPr>
            <a:r>
              <a:rPr lang="ko-KR" altLang="en-US" dirty="0" smtClean="0"/>
              <a:t>  * </a:t>
            </a:r>
            <a:r>
              <a:rPr lang="ko-KR" altLang="en-US" dirty="0"/>
              <a:t>손을 흔드는 </a:t>
            </a:r>
            <a:r>
              <a:rPr lang="ko-KR" altLang="en-US" dirty="0" smtClean="0"/>
              <a:t>행위나 고개를 </a:t>
            </a:r>
            <a:r>
              <a:rPr lang="ko-KR" altLang="en-US" dirty="0"/>
              <a:t>흔드는 </a:t>
            </a:r>
            <a:r>
              <a:rPr lang="ko-KR" altLang="en-US" dirty="0" smtClean="0"/>
              <a:t>행위</a:t>
            </a:r>
            <a:endParaRPr lang="en-US" altLang="ko-KR" dirty="0" smtClean="0"/>
          </a:p>
          <a:p>
            <a:r>
              <a:rPr lang="ko-KR" altLang="en-US" dirty="0" smtClean="0"/>
              <a:t>인간은 상호작용할 때 상징의 공유된 의미와 이해에 의존한다</a:t>
            </a:r>
            <a:endParaRPr lang="en-US" altLang="ko-KR" dirty="0" smtClean="0"/>
          </a:p>
          <a:p>
            <a:r>
              <a:rPr lang="ko-KR" altLang="en-US" dirty="0" smtClean="0"/>
              <a:t>모든 사람 사이의 상호작용은 </a:t>
            </a:r>
            <a:r>
              <a:rPr lang="ko-KR" altLang="en-US" dirty="0" smtClean="0">
                <a:solidFill>
                  <a:srgbClr val="FF0000"/>
                </a:solidFill>
              </a:rPr>
              <a:t>상징의 교환</a:t>
            </a:r>
            <a:r>
              <a:rPr lang="ko-KR" altLang="en-US" dirty="0" smtClean="0"/>
              <a:t>을 통해 이루어짐</a:t>
            </a:r>
            <a:endParaRPr lang="en-US" altLang="ko-KR" dirty="0" smtClean="0"/>
          </a:p>
          <a:p>
            <a:r>
              <a:rPr lang="ko-KR" altLang="en-US" dirty="0" smtClean="0"/>
              <a:t>인간은 상징과 공통된 의미에 근거하여 행동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78734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19</a:t>
            </a:fld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사람들 사이의 상징의 공통된 </a:t>
            </a:r>
            <a:r>
              <a:rPr lang="ko-KR" altLang="en-US" dirty="0"/>
              <a:t>의미는 학습을 통해 </a:t>
            </a:r>
            <a:r>
              <a:rPr lang="ko-KR" altLang="en-US" dirty="0" smtClean="0"/>
              <a:t>획득</a:t>
            </a:r>
            <a:endParaRPr lang="en-US" altLang="ko-KR" dirty="0" smtClean="0"/>
          </a:p>
          <a:p>
            <a:r>
              <a:rPr lang="ko-KR" altLang="en-US" dirty="0" smtClean="0"/>
              <a:t>사회문제의 발생 원인</a:t>
            </a:r>
            <a:endParaRPr lang="ko-KR" altLang="en-US" dirty="0"/>
          </a:p>
          <a:p>
            <a:pPr marL="0" indent="0">
              <a:buNone/>
            </a:pPr>
            <a:r>
              <a:rPr lang="ko-KR" altLang="en-US" dirty="0" smtClean="0"/>
              <a:t> * </a:t>
            </a:r>
            <a:r>
              <a:rPr lang="ko-KR" altLang="en-US" dirty="0"/>
              <a:t>상호작용에서 어떤 현상이나 행동에 대한 의미에 동의할 수 없다는 </a:t>
            </a:r>
            <a:r>
              <a:rPr lang="ko-KR" altLang="en-US" dirty="0" smtClean="0"/>
              <a:t>판단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을 </a:t>
            </a:r>
            <a:r>
              <a:rPr lang="ko-KR" altLang="en-US" dirty="0"/>
              <a:t>하는 </a:t>
            </a:r>
            <a:r>
              <a:rPr lang="ko-KR" altLang="en-US" dirty="0" smtClean="0"/>
              <a:t>것</a:t>
            </a:r>
            <a:endParaRPr lang="ko-KR" altLang="en-US" dirty="0"/>
          </a:p>
          <a:p>
            <a:pPr marL="0" indent="0">
              <a:buNone/>
            </a:pPr>
            <a:r>
              <a:rPr lang="ko-KR" altLang="en-US" dirty="0" smtClean="0"/>
              <a:t> * </a:t>
            </a:r>
            <a:r>
              <a:rPr lang="ko-KR" altLang="en-US" dirty="0"/>
              <a:t>어떤 행위에 대하여 다른 의미로 사회화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07837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3600" dirty="0" smtClean="0"/>
              <a:t>1. </a:t>
            </a:r>
            <a:r>
              <a:rPr lang="ko-KR" altLang="en-US" sz="3600" dirty="0" smtClean="0"/>
              <a:t>사회문제에 </a:t>
            </a:r>
            <a:r>
              <a:rPr lang="ko-KR" altLang="en-US" sz="3600" dirty="0"/>
              <a:t>대한 접근방식의 중요성</a:t>
            </a:r>
            <a:br>
              <a:rPr lang="ko-KR" altLang="en-US" sz="3600" dirty="0"/>
            </a:b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사회문제에 대한 접근방식은 관점이나 모형</a:t>
            </a:r>
            <a:r>
              <a:rPr lang="en-US" altLang="ko-KR" dirty="0" smtClean="0"/>
              <a:t>(</a:t>
            </a:r>
            <a:r>
              <a:rPr lang="ko-KR" altLang="en-US" dirty="0" smtClean="0"/>
              <a:t>모델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이라는 용어를 사용하면서여러가지로 분류</a:t>
            </a:r>
            <a:endParaRPr lang="en-US" altLang="ko-KR" dirty="0" smtClean="0"/>
          </a:p>
          <a:p>
            <a:r>
              <a:rPr lang="ko-KR" altLang="en-US" dirty="0" smtClean="0"/>
              <a:t>사회문제에 대한 접근방식은 사회문제를 보는 시각</a:t>
            </a:r>
            <a:r>
              <a:rPr lang="en-US" altLang="ko-KR" dirty="0" smtClean="0"/>
              <a:t>(</a:t>
            </a:r>
            <a:r>
              <a:rPr lang="ko-KR" altLang="en-US" dirty="0" smtClean="0"/>
              <a:t>눈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제공하고 있음</a:t>
            </a:r>
            <a:endParaRPr lang="en-US" altLang="ko-KR" dirty="0" smtClean="0"/>
          </a:p>
          <a:p>
            <a:r>
              <a:rPr lang="ko-KR" altLang="en-US" dirty="0"/>
              <a:t>사회문제에 대한 접근방식은  사람에 따라 달라질 수 있고 매우 </a:t>
            </a:r>
            <a:r>
              <a:rPr lang="ko-KR" altLang="en-US" dirty="0" smtClean="0"/>
              <a:t>주관적</a:t>
            </a:r>
            <a:endParaRPr lang="en-US" altLang="ko-KR" dirty="0" smtClean="0"/>
          </a:p>
          <a:p>
            <a:r>
              <a:rPr lang="ko-KR" altLang="en-US" dirty="0" smtClean="0"/>
              <a:t>사회문제에 대한 접근방식이 다르면 동일한 현상에 대한 원인을 전혀 다른 곳에서 </a:t>
            </a:r>
            <a:r>
              <a:rPr lang="ko-KR" altLang="en-US" dirty="0" err="1" smtClean="0"/>
              <a:t>찾기도하고</a:t>
            </a:r>
            <a:r>
              <a:rPr lang="ko-KR" altLang="en-US" dirty="0" smtClean="0"/>
              <a:t> 해결하는 방안도 달라짐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05603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922114"/>
          </a:xfrm>
        </p:spPr>
        <p:txBody>
          <a:bodyPr/>
          <a:lstStyle/>
          <a:p>
            <a:r>
              <a:rPr lang="ko-KR" altLang="en-US" dirty="0" smtClean="0"/>
              <a:t>여성주의 관점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30587" y="1534392"/>
            <a:ext cx="8291264" cy="4785395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성은 사회를 조직하는 주요한 요인</a:t>
            </a:r>
            <a:endParaRPr lang="en-US" altLang="ko-KR" dirty="0" smtClean="0"/>
          </a:p>
          <a:p>
            <a:r>
              <a:rPr lang="ko-KR" altLang="en-US" dirty="0" smtClean="0"/>
              <a:t>세상 속 여성의 위치를  여성의 입장에서  주목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아동의 양육이나 가족구성원의 정서적 욕구와 신체적 욕구를 충족하는 책임 부여</a:t>
            </a:r>
            <a:endParaRPr lang="en-US" altLang="ko-KR" dirty="0" smtClean="0"/>
          </a:p>
          <a:p>
            <a:r>
              <a:rPr lang="ko-KR" altLang="en-US" dirty="0" smtClean="0"/>
              <a:t>여성의 삶도 남성의 삶과 다르지 않다는 점을 강조</a:t>
            </a:r>
            <a:endParaRPr lang="en-US" altLang="ko-KR" dirty="0" smtClean="0"/>
          </a:p>
          <a:p>
            <a:r>
              <a:rPr lang="ko-KR" altLang="en-US" dirty="0" smtClean="0"/>
              <a:t>현실적으로는 여성과 남성은 여러 측면에서  불평등한 상태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여성의 사회적 위치는 남성과 다름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소득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재산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권위 측면에서  더 열악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유리천장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5848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21</a:t>
            </a:fld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ko-KR" altLang="en-US" sz="9600" dirty="0"/>
              <a:t>자유주의 </a:t>
            </a:r>
            <a:r>
              <a:rPr lang="ko-KR" altLang="en-US" sz="9600" dirty="0" err="1" smtClean="0"/>
              <a:t>여권론</a:t>
            </a:r>
            <a:endParaRPr lang="en-US" altLang="ko-KR" sz="9600" dirty="0" smtClean="0"/>
          </a:p>
          <a:p>
            <a:pPr marL="0" indent="0">
              <a:buNone/>
            </a:pPr>
            <a:r>
              <a:rPr lang="ko-KR" altLang="en-US" sz="9600" dirty="0" smtClean="0"/>
              <a:t> </a:t>
            </a:r>
            <a:r>
              <a:rPr lang="en-US" altLang="ko-KR" sz="9600" dirty="0" smtClean="0"/>
              <a:t>* </a:t>
            </a:r>
            <a:r>
              <a:rPr lang="ko-KR" altLang="en-US" sz="9600" dirty="0" smtClean="0"/>
              <a:t>자유주의 </a:t>
            </a:r>
            <a:r>
              <a:rPr lang="ko-KR" altLang="en-US" sz="9600" dirty="0"/>
              <a:t>사상을 </a:t>
            </a:r>
            <a:r>
              <a:rPr lang="ko-KR" altLang="en-US" sz="9600" dirty="0" smtClean="0"/>
              <a:t>여성 운동으로 </a:t>
            </a:r>
            <a:r>
              <a:rPr lang="ko-KR" altLang="en-US" sz="9600" dirty="0"/>
              <a:t>표출</a:t>
            </a:r>
          </a:p>
          <a:p>
            <a:pPr marL="0" indent="0">
              <a:buNone/>
            </a:pPr>
            <a:r>
              <a:rPr lang="ko-KR" altLang="en-US" sz="9600" dirty="0" smtClean="0"/>
              <a:t> </a:t>
            </a:r>
            <a:r>
              <a:rPr lang="en-US" altLang="ko-KR" sz="9600" dirty="0" smtClean="0"/>
              <a:t>* </a:t>
            </a:r>
            <a:r>
              <a:rPr lang="ko-KR" altLang="en-US" sz="9600" dirty="0" smtClean="0"/>
              <a:t>여성에게 </a:t>
            </a:r>
            <a:r>
              <a:rPr lang="ko-KR" altLang="en-US" sz="9600" dirty="0"/>
              <a:t>교육과 직업의 공평한 기회 제공</a:t>
            </a:r>
          </a:p>
          <a:p>
            <a:pPr marL="0" indent="0">
              <a:buNone/>
            </a:pPr>
            <a:r>
              <a:rPr lang="ko-KR" altLang="en-US" sz="9600" dirty="0" smtClean="0"/>
              <a:t> </a:t>
            </a:r>
            <a:r>
              <a:rPr lang="en-US" altLang="ko-KR" sz="9600" dirty="0" smtClean="0"/>
              <a:t>* </a:t>
            </a:r>
            <a:r>
              <a:rPr lang="ko-KR" altLang="en-US" sz="9600" dirty="0" smtClean="0"/>
              <a:t>차별적인 </a:t>
            </a:r>
            <a:r>
              <a:rPr lang="ko-KR" altLang="en-US" sz="9600" dirty="0"/>
              <a:t>사회제도와 관습</a:t>
            </a:r>
            <a:r>
              <a:rPr lang="en-US" altLang="ko-KR" sz="9600" dirty="0"/>
              <a:t>, </a:t>
            </a:r>
            <a:r>
              <a:rPr lang="ko-KR" altLang="en-US" sz="9600" dirty="0"/>
              <a:t>법 개혁을 요구</a:t>
            </a:r>
          </a:p>
          <a:p>
            <a:pPr marL="0" indent="0">
              <a:buNone/>
            </a:pPr>
            <a:r>
              <a:rPr lang="ko-KR" altLang="en-US" sz="9600" dirty="0" smtClean="0"/>
              <a:t> </a:t>
            </a:r>
            <a:r>
              <a:rPr lang="en-US" altLang="ko-KR" sz="9600" dirty="0" smtClean="0"/>
              <a:t>* </a:t>
            </a:r>
            <a:r>
              <a:rPr lang="ko-KR" altLang="en-US" sz="9600" dirty="0" smtClean="0"/>
              <a:t>여성의 </a:t>
            </a:r>
            <a:r>
              <a:rPr lang="ko-KR" altLang="en-US" sz="9600" dirty="0" smtClean="0"/>
              <a:t>교육기회를 </a:t>
            </a:r>
            <a:r>
              <a:rPr lang="ko-KR" altLang="en-US" sz="9600" dirty="0"/>
              <a:t>확대하고 참정권을 </a:t>
            </a:r>
            <a:r>
              <a:rPr lang="ko-KR" altLang="en-US" sz="9600" dirty="0" smtClean="0"/>
              <a:t>획득하는데 </a:t>
            </a:r>
            <a:r>
              <a:rPr lang="ko-KR" altLang="en-US" sz="9600" dirty="0" smtClean="0"/>
              <a:t>기여</a:t>
            </a:r>
            <a:endParaRPr lang="en-US" altLang="ko-KR" sz="9600" dirty="0" smtClean="0"/>
          </a:p>
          <a:p>
            <a:pPr marL="0" indent="0">
              <a:buNone/>
            </a:pPr>
            <a:r>
              <a:rPr lang="ko-KR" altLang="en-US" sz="9600" dirty="0"/>
              <a:t/>
            </a:r>
            <a:br>
              <a:rPr lang="ko-KR" altLang="en-US" sz="9600" dirty="0"/>
            </a:b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8998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22</a:t>
            </a:fld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/>
              <a:t>마르크스주의 </a:t>
            </a:r>
            <a:r>
              <a:rPr lang="ko-KR" altLang="en-US" dirty="0" err="1"/>
              <a:t>여권론</a:t>
            </a:r>
            <a:endParaRPr lang="ko-KR" altLang="en-US" dirty="0"/>
          </a:p>
          <a:p>
            <a:pPr marL="0" indent="0">
              <a:buNone/>
            </a:pPr>
            <a:r>
              <a:rPr lang="ko-KR" altLang="en-US" dirty="0" smtClean="0"/>
              <a:t> * </a:t>
            </a:r>
            <a:r>
              <a:rPr lang="ko-KR" altLang="en-US" dirty="0"/>
              <a:t>여성문제를 경제적 </a:t>
            </a:r>
            <a:r>
              <a:rPr lang="ko-KR" altLang="en-US" dirty="0" smtClean="0"/>
              <a:t>억압 구조와 </a:t>
            </a:r>
            <a:r>
              <a:rPr lang="ko-KR" altLang="en-US" dirty="0"/>
              <a:t>연결시켜 파악</a:t>
            </a:r>
          </a:p>
          <a:p>
            <a:pPr marL="0" indent="0">
              <a:buNone/>
            </a:pPr>
            <a:r>
              <a:rPr lang="ko-KR" altLang="en-US" dirty="0" smtClean="0"/>
              <a:t> * </a:t>
            </a:r>
            <a:r>
              <a:rPr lang="ko-KR" altLang="en-US" dirty="0"/>
              <a:t>남녀 차별이 자본주의 제도의 계급적 착취구조로부터 나온다고 주장</a:t>
            </a:r>
          </a:p>
          <a:p>
            <a:pPr marL="0" indent="0">
              <a:buNone/>
            </a:pPr>
            <a:r>
              <a:rPr lang="ko-KR" altLang="en-US" dirty="0" smtClean="0"/>
              <a:t> * </a:t>
            </a:r>
            <a:r>
              <a:rPr lang="ko-KR" altLang="en-US" dirty="0"/>
              <a:t>여성을 남성들에게 착취당하는 종속계급으로 파악</a:t>
            </a:r>
          </a:p>
          <a:p>
            <a:pPr marL="0" indent="0">
              <a:buNone/>
            </a:pPr>
            <a:r>
              <a:rPr lang="ko-KR" altLang="en-US" dirty="0" smtClean="0"/>
              <a:t> * </a:t>
            </a:r>
            <a:r>
              <a:rPr lang="ko-KR" altLang="en-US" dirty="0"/>
              <a:t>사회의 모순이 계급의 모순에서 초래</a:t>
            </a:r>
          </a:p>
          <a:p>
            <a:pPr marL="0" indent="0">
              <a:buNone/>
            </a:pPr>
            <a:r>
              <a:rPr lang="ko-KR" altLang="en-US" dirty="0" smtClean="0"/>
              <a:t> * </a:t>
            </a:r>
            <a:r>
              <a:rPr lang="ko-KR" altLang="en-US" dirty="0"/>
              <a:t>해결방안은 여성도 남성과 동등한 경제적 지위 획득</a:t>
            </a:r>
          </a:p>
          <a:p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318106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23</a:t>
            </a:fld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급진주의 </a:t>
            </a:r>
            <a:r>
              <a:rPr lang="ko-KR" altLang="en-US" dirty="0" err="1" smtClean="0"/>
              <a:t>여권론</a:t>
            </a:r>
            <a:r>
              <a:rPr lang="en-US" altLang="ko-KR" dirty="0" smtClean="0"/>
              <a:t>	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/>
              <a:t>가부장제도를 여성억압의 근원으로 봄</a:t>
            </a:r>
          </a:p>
          <a:p>
            <a:pPr marL="0" indent="0">
              <a:buNone/>
            </a:pPr>
            <a:r>
              <a:rPr lang="en-US" altLang="ko-KR" dirty="0" smtClean="0"/>
              <a:t> * </a:t>
            </a:r>
            <a:r>
              <a:rPr lang="ko-KR" altLang="en-US" dirty="0"/>
              <a:t>여성억압의 영역을 사회구조</a:t>
            </a:r>
            <a:r>
              <a:rPr lang="en-US" altLang="ko-KR" dirty="0"/>
              <a:t>, </a:t>
            </a:r>
            <a:r>
              <a:rPr lang="ko-KR" altLang="en-US" dirty="0"/>
              <a:t>법</a:t>
            </a:r>
            <a:r>
              <a:rPr lang="en-US" altLang="ko-KR" dirty="0"/>
              <a:t>, </a:t>
            </a:r>
            <a:r>
              <a:rPr lang="ko-KR" altLang="en-US" dirty="0"/>
              <a:t>제도보다는 출산</a:t>
            </a:r>
            <a:r>
              <a:rPr lang="en-US" altLang="ko-KR" dirty="0"/>
              <a:t>, </a:t>
            </a:r>
            <a:r>
              <a:rPr lang="ko-KR" altLang="en-US" dirty="0"/>
              <a:t>성애</a:t>
            </a:r>
            <a:r>
              <a:rPr lang="en-US" altLang="ko-KR" dirty="0"/>
              <a:t>, </a:t>
            </a:r>
            <a:r>
              <a:rPr lang="ko-KR" altLang="en-US" dirty="0" smtClean="0"/>
              <a:t>문화 등</a:t>
            </a:r>
            <a:endParaRPr lang="ko-KR" altLang="en-US" dirty="0"/>
          </a:p>
          <a:p>
            <a:pPr marL="0" indent="0">
              <a:buNone/>
            </a:pPr>
            <a:r>
              <a:rPr lang="en-US" altLang="ko-KR" dirty="0" smtClean="0"/>
              <a:t> * </a:t>
            </a:r>
            <a:r>
              <a:rPr lang="ko-KR" altLang="en-US" dirty="0"/>
              <a:t>결혼과 출산을 통해 여성이 남성에 종속된다고 </a:t>
            </a:r>
            <a:r>
              <a:rPr lang="ko-KR" altLang="en-US" dirty="0" smtClean="0"/>
              <a:t>봄</a:t>
            </a: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dirty="0"/>
              <a:t>여성주의에서는 현대사회도 여전히  가부장적 사회</a:t>
            </a:r>
          </a:p>
          <a:p>
            <a:pPr marL="0" indent="0">
              <a:buNone/>
            </a:pPr>
            <a:r>
              <a:rPr lang="ko-KR" altLang="en-US" dirty="0"/>
              <a:t> </a:t>
            </a:r>
            <a:br>
              <a:rPr lang="ko-KR" altLang="en-US" dirty="0"/>
            </a:b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943967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정리와 사례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24</a:t>
            </a:fld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기능주의 관점에서 본 폭력 범죄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사회에 폭력범죄가 존재하는 것은 실제로 사회에 긍정적으로 작용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폭력범죄를 줄이거나 없애는 것과 관련해서 일자리 생성 효과</a:t>
            </a:r>
            <a:endParaRPr lang="en-US" altLang="ko-KR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lang="ko-KR" altLang="en-US" dirty="0" smtClean="0"/>
              <a:t>기능주의에서는 폭력 범죄를 줄이려고 노력해야 한다는 의식이 강하나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반면에 사회가 폭 넓게 변하는 것을  바람직하지 않으므로 폭력 범죄를 줄이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err="1" smtClean="0"/>
              <a:t>려는</a:t>
            </a:r>
            <a:r>
              <a:rPr lang="ko-KR" altLang="en-US" dirty="0" smtClean="0"/>
              <a:t> 노력은 현명하지도 필요하지도 않을 수 있다는 측면도 </a:t>
            </a:r>
            <a:r>
              <a:rPr lang="ko-KR" altLang="en-US" dirty="0" smtClean="0"/>
              <a:t>존재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모든 사회현상을 기능적으로 </a:t>
            </a:r>
            <a:r>
              <a:rPr lang="ko-KR" altLang="en-US" dirty="0" err="1" smtClean="0"/>
              <a:t>볼려는</a:t>
            </a:r>
            <a:r>
              <a:rPr lang="ko-KR" altLang="en-US" dirty="0" smtClean="0"/>
              <a:t> 시도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010301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25</a:t>
            </a:fld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err="1" smtClean="0"/>
              <a:t>갈등주의</a:t>
            </a:r>
            <a:r>
              <a:rPr lang="ko-KR" altLang="en-US" dirty="0" smtClean="0"/>
              <a:t> 관점에서 </a:t>
            </a:r>
            <a:r>
              <a:rPr lang="ko-KR" altLang="en-US" dirty="0"/>
              <a:t>본 폭력 </a:t>
            </a:r>
            <a:r>
              <a:rPr lang="ko-KR" altLang="en-US" dirty="0" smtClean="0"/>
              <a:t>범죄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폭력 범죄에 가담하는 사람 중에는 취약한 상태에 있는 경우가 많을 것으로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 생각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일자리도 없고 경제적</a:t>
            </a:r>
            <a:r>
              <a:rPr lang="en-US" altLang="ko-KR" dirty="0" smtClean="0"/>
              <a:t>/</a:t>
            </a:r>
            <a:r>
              <a:rPr lang="ko-KR" altLang="en-US" dirty="0" smtClean="0"/>
              <a:t>사회적으로 성공할 기회의 부족으로 절망과 좌절 때문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에 폭력 범죄가 발생한다고 생각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폭력 범죄를 줄이거나 없애기 위해서는 사회의 경제구조가 폭 넓게 변화할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필요 강조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427119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26</a:t>
            </a:fld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상호작용주의 관점에서 </a:t>
            </a:r>
            <a:r>
              <a:rPr lang="ko-KR" altLang="en-US" dirty="0"/>
              <a:t>본 폭력 범죄</a:t>
            </a:r>
          </a:p>
          <a:p>
            <a:pPr marL="0" indent="0">
              <a:buNone/>
            </a:pPr>
            <a:r>
              <a:rPr lang="en-US" altLang="ko-KR" dirty="0" smtClean="0"/>
              <a:t> * </a:t>
            </a:r>
            <a:r>
              <a:rPr lang="ko-KR" altLang="en-US" dirty="0" smtClean="0"/>
              <a:t>폭력범죄에 가담하는 사람이 다른 사람에게 </a:t>
            </a:r>
            <a:r>
              <a:rPr lang="ko-KR" altLang="en-US" dirty="0"/>
              <a:t>언제 어디서 폭력을 </a:t>
            </a:r>
            <a:r>
              <a:rPr lang="ko-KR" altLang="en-US" dirty="0" smtClean="0"/>
              <a:t>사용할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  것인지를 어떻게 결정하는 지에 주목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어떤 사람이 다른 범죄자와 상호작용하는 것이 어떻게 폭력 범죄에 가담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할 가능성을 증가하는지에 주목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폭력범죄를 줄이기 </a:t>
            </a:r>
            <a:r>
              <a:rPr lang="ko-KR" altLang="en-US" dirty="0"/>
              <a:t>위해서는 폭력범죄에 </a:t>
            </a:r>
            <a:r>
              <a:rPr lang="ko-KR" altLang="en-US" dirty="0" smtClean="0"/>
              <a:t>가담할 가능성이 있는  사람들이 서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로 교류</a:t>
            </a:r>
            <a:r>
              <a:rPr lang="en-US" altLang="ko-KR" dirty="0" smtClean="0"/>
              <a:t>(</a:t>
            </a:r>
            <a:r>
              <a:rPr lang="ko-KR" altLang="en-US" dirty="0" smtClean="0"/>
              <a:t>상호작용</a:t>
            </a:r>
            <a:r>
              <a:rPr lang="en-US" altLang="ko-KR" dirty="0" smtClean="0"/>
              <a:t>)</a:t>
            </a:r>
            <a:r>
              <a:rPr lang="ko-KR" altLang="en-US" dirty="0" smtClean="0"/>
              <a:t>하는 기회를 줄이는 프로그램 필요 강조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86044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Autofit/>
          </a:bodyPr>
          <a:lstStyle/>
          <a:p>
            <a:r>
              <a:rPr lang="ko-KR" altLang="en-US" sz="3500" dirty="0" err="1" smtClean="0"/>
              <a:t>루빙턴과</a:t>
            </a:r>
            <a:r>
              <a:rPr lang="ko-KR" altLang="en-US" sz="3500" dirty="0" smtClean="0"/>
              <a:t> </a:t>
            </a:r>
            <a:r>
              <a:rPr lang="ko-KR" altLang="en-US" sz="3500" dirty="0" err="1" smtClean="0"/>
              <a:t>와인버그가</a:t>
            </a:r>
            <a:r>
              <a:rPr lang="ko-KR" altLang="en-US" sz="3500" dirty="0" smtClean="0"/>
              <a:t> 제시하는 접근방식</a:t>
            </a:r>
            <a:endParaRPr lang="ko-KR" altLang="en-US" sz="35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/>
              <a:t>루빙턴</a:t>
            </a:r>
            <a:r>
              <a:rPr lang="en-US" altLang="ko-KR" dirty="0"/>
              <a:t>/</a:t>
            </a:r>
            <a:r>
              <a:rPr lang="ko-KR" altLang="en-US" dirty="0"/>
              <a:t>와인버그</a:t>
            </a:r>
            <a:r>
              <a:rPr lang="en-US" altLang="ko-KR" dirty="0"/>
              <a:t>: </a:t>
            </a:r>
            <a:r>
              <a:rPr lang="ko-KR" altLang="en-US" dirty="0"/>
              <a:t>사회문제를 이해하기 위해 취해온 관점을 여러 가지로 </a:t>
            </a:r>
            <a:r>
              <a:rPr lang="ko-KR" altLang="en-US" dirty="0" smtClean="0"/>
              <a:t>구분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사회병리관점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사회해체관점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가치갈등관점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일탈행동관점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en-US" altLang="ko-KR" dirty="0" smtClean="0"/>
              <a:t>* </a:t>
            </a:r>
            <a:r>
              <a:rPr lang="ko-KR" altLang="en-US" dirty="0" err="1" smtClean="0"/>
              <a:t>낙인관점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en-US" altLang="ko-KR" dirty="0" smtClean="0"/>
              <a:t>* </a:t>
            </a:r>
            <a:r>
              <a:rPr lang="ko-KR" altLang="en-US" dirty="0" err="1" smtClean="0"/>
              <a:t>비판관점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en-US" altLang="ko-KR" dirty="0" smtClean="0"/>
              <a:t>* </a:t>
            </a:r>
            <a:r>
              <a:rPr lang="ko-KR" altLang="en-US" dirty="0" err="1" smtClean="0"/>
              <a:t>사회구성</a:t>
            </a:r>
            <a:r>
              <a:rPr lang="ko-KR" altLang="en-US" dirty="0" smtClean="0"/>
              <a:t> 관점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16735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850106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smtClean="0"/>
              <a:t>사회병리관점</a:t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513057" y="1516698"/>
            <a:ext cx="8219256" cy="4857403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사회문제를 이해하는데 </a:t>
            </a:r>
            <a:r>
              <a:rPr lang="ko-KR" altLang="en-US" dirty="0" smtClean="0">
                <a:solidFill>
                  <a:srgbClr val="C00000"/>
                </a:solidFill>
              </a:rPr>
              <a:t>병리적</a:t>
            </a:r>
            <a:r>
              <a:rPr lang="ko-KR" altLang="en-US" dirty="0" smtClean="0"/>
              <a:t> 측면에서 </a:t>
            </a:r>
            <a:r>
              <a:rPr lang="ko-KR" altLang="en-US" dirty="0" smtClean="0">
                <a:solidFill>
                  <a:srgbClr val="C00000"/>
                </a:solidFill>
              </a:rPr>
              <a:t>개인</a:t>
            </a:r>
            <a:r>
              <a:rPr lang="ko-KR" altLang="en-US" dirty="0" smtClean="0"/>
              <a:t>에 주목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err="1" smtClean="0"/>
              <a:t>병리적이란</a:t>
            </a:r>
            <a:r>
              <a:rPr lang="ko-KR" altLang="en-US" dirty="0" smtClean="0"/>
              <a:t> 비정상적인 것</a:t>
            </a:r>
            <a:endParaRPr lang="en-US" altLang="ko-KR" dirty="0" smtClean="0"/>
          </a:p>
          <a:p>
            <a:r>
              <a:rPr lang="ko-KR" altLang="en-US" dirty="0"/>
              <a:t>사회병리관점은 </a:t>
            </a:r>
            <a:r>
              <a:rPr lang="ko-KR" altLang="en-US" dirty="0" smtClean="0"/>
              <a:t>전통적 의료적 모델에 바탕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* </a:t>
            </a:r>
            <a:r>
              <a:rPr lang="ko-KR" altLang="en-US" dirty="0"/>
              <a:t>사회문제를 사회가 병든 상태로 간주하고 그 해결도 질병을 치료하듯이 접근</a:t>
            </a:r>
          </a:p>
          <a:p>
            <a:pPr marL="0" indent="0">
              <a:buNone/>
            </a:pPr>
            <a:r>
              <a:rPr lang="ko-KR" altLang="en-US" dirty="0"/>
              <a:t> * 사회를 유기체로 비유하여 </a:t>
            </a:r>
            <a:r>
              <a:rPr lang="ko-KR" altLang="en-US" dirty="0" smtClean="0"/>
              <a:t>사회라는 유기체의 </a:t>
            </a:r>
            <a:r>
              <a:rPr lang="ko-KR" altLang="en-US" dirty="0"/>
              <a:t>병리적 현상</a:t>
            </a:r>
            <a:r>
              <a:rPr lang="en-US" altLang="ko-KR" dirty="0"/>
              <a:t>, </a:t>
            </a:r>
            <a:r>
              <a:rPr lang="ko-KR" altLang="en-US" dirty="0"/>
              <a:t>즉 </a:t>
            </a:r>
            <a:r>
              <a:rPr lang="ko-KR" altLang="en-US" dirty="0" smtClean="0"/>
              <a:t>생물체의 </a:t>
            </a:r>
            <a:r>
              <a:rPr lang="ko-KR" altLang="en-US" dirty="0"/>
              <a:t>병과 </a:t>
            </a:r>
            <a:r>
              <a:rPr lang="ko-KR" altLang="en-US" dirty="0" smtClean="0"/>
              <a:t>같은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 비정상적인 </a:t>
            </a:r>
            <a:r>
              <a:rPr lang="ko-KR" altLang="en-US" dirty="0"/>
              <a:t>존재로 </a:t>
            </a:r>
            <a:r>
              <a:rPr lang="ko-KR" altLang="en-US" dirty="0" smtClean="0"/>
              <a:t>간주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사회문제는 사회가 병에 걸려 제 기능을 발휘하지 못하면  발생</a:t>
            </a:r>
            <a:endParaRPr lang="en-US" altLang="ko-KR" dirty="0" smtClean="0"/>
          </a:p>
          <a:p>
            <a:r>
              <a:rPr lang="ko-KR" altLang="en-US" dirty="0" smtClean="0"/>
              <a:t>알코올중독</a:t>
            </a:r>
            <a:r>
              <a:rPr lang="en-US" altLang="ko-KR" dirty="0" smtClean="0"/>
              <a:t>, </a:t>
            </a:r>
            <a:r>
              <a:rPr lang="ko-KR" altLang="en-US" dirty="0" smtClean="0"/>
              <a:t>범죄</a:t>
            </a:r>
            <a:r>
              <a:rPr lang="en-US" altLang="ko-KR" dirty="0" smtClean="0"/>
              <a:t>, </a:t>
            </a:r>
            <a:r>
              <a:rPr lang="ko-KR" altLang="en-US" dirty="0" smtClean="0"/>
              <a:t>비행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약물중독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정신질환 등의 사회문제는 마음과 육신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영혼의 병든 상태 즉 사회적 질병이다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76158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29</a:t>
            </a:fld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dirty="0"/>
              <a:t>생물학적 질병과 같이 사회적 </a:t>
            </a:r>
            <a:r>
              <a:rPr lang="ko-KR" altLang="en-US" dirty="0" smtClean="0"/>
              <a:t>질병도 전염되며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 이런 문제를 야기하는 개인은 병든 사람이고 이런 문제가 만연된 사회는 병든 사회이다</a:t>
            </a:r>
            <a:endParaRPr lang="en-US" altLang="ko-KR" dirty="0" smtClean="0"/>
          </a:p>
          <a:p>
            <a:r>
              <a:rPr lang="ko-KR" altLang="en-US" dirty="0" smtClean="0"/>
              <a:t>사회병리관점은 </a:t>
            </a:r>
            <a:r>
              <a:rPr lang="ko-KR" altLang="en-US" dirty="0"/>
              <a:t>개인에 </a:t>
            </a:r>
            <a:r>
              <a:rPr lang="ko-KR" altLang="en-US" dirty="0" smtClean="0"/>
              <a:t>주목하고 사회문제는 </a:t>
            </a:r>
            <a:r>
              <a:rPr lang="ko-KR" altLang="en-US" dirty="0"/>
              <a:t>아픈 사람의 활동</a:t>
            </a:r>
          </a:p>
          <a:p>
            <a:pPr marL="0" indent="0">
              <a:buNone/>
            </a:pPr>
            <a:r>
              <a:rPr lang="ko-KR" altLang="en-US" dirty="0" smtClean="0"/>
              <a:t> * 아픈 사람은 </a:t>
            </a:r>
            <a:r>
              <a:rPr lang="ko-KR" altLang="en-US" dirty="0"/>
              <a:t>결함이 있거나 사회규범에 어긋나는 행동을 하거나 의존적인 </a:t>
            </a:r>
            <a:r>
              <a:rPr lang="ko-KR" altLang="en-US" dirty="0" smtClean="0"/>
              <a:t>사람 </a:t>
            </a:r>
            <a:endParaRPr lang="ko-KR" altLang="en-US" dirty="0"/>
          </a:p>
          <a:p>
            <a:r>
              <a:rPr lang="ko-KR" altLang="en-US" dirty="0"/>
              <a:t>사회와 제도가 ‘</a:t>
            </a:r>
            <a:r>
              <a:rPr lang="ko-KR" altLang="en-US" dirty="0" err="1"/>
              <a:t>아프다’는</a:t>
            </a:r>
            <a:r>
              <a:rPr lang="ko-KR" altLang="en-US" dirty="0"/>
              <a:t> </a:t>
            </a:r>
            <a:r>
              <a:rPr lang="ko-KR" altLang="en-US" dirty="0" smtClean="0"/>
              <a:t>인식</a:t>
            </a:r>
            <a:endParaRPr lang="en-US" altLang="ko-KR" dirty="0" smtClean="0"/>
          </a:p>
          <a:p>
            <a:r>
              <a:rPr lang="ko-KR" altLang="en-US" dirty="0"/>
              <a:t>사회적 질병으로서 사회문제는 사회구성원의 사회화</a:t>
            </a:r>
            <a:r>
              <a:rPr lang="en-US" altLang="ko-KR" dirty="0"/>
              <a:t>(</a:t>
            </a:r>
            <a:r>
              <a:rPr lang="ko-KR" altLang="en-US" dirty="0"/>
              <a:t>가치와 규범의 내면화</a:t>
            </a:r>
            <a:r>
              <a:rPr lang="en-US" altLang="ko-KR" dirty="0"/>
              <a:t>)</a:t>
            </a:r>
            <a:r>
              <a:rPr lang="ko-KR" altLang="en-US" dirty="0"/>
              <a:t>가 실패했기 때문에 </a:t>
            </a:r>
            <a:r>
              <a:rPr lang="ko-KR" altLang="en-US" dirty="0" smtClean="0"/>
              <a:t>발생</a:t>
            </a:r>
            <a:endParaRPr lang="ko-KR" altLang="en-US" dirty="0"/>
          </a:p>
          <a:p>
            <a:r>
              <a:rPr lang="ko-KR" altLang="en-US" dirty="0"/>
              <a:t>사회문제를 해결하기 위해서는 개인들을 </a:t>
            </a:r>
            <a:r>
              <a:rPr lang="ko-KR" altLang="en-US" dirty="0" smtClean="0"/>
              <a:t>적절히 사회화시키고 도덕적인 교육 </a:t>
            </a:r>
            <a:r>
              <a:rPr lang="ko-KR" altLang="en-US" dirty="0" err="1" smtClean="0"/>
              <a:t>강화요구</a:t>
            </a:r>
            <a:endParaRPr lang="ko-KR" altLang="en-US" dirty="0"/>
          </a:p>
          <a:p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14097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/>
              <a:t>사회문제에 대한 접근방식은 사회문제를 이해하고 해결하는데 매우 중요 </a:t>
            </a:r>
            <a:endParaRPr lang="en-US" altLang="ko-KR" dirty="0" smtClean="0"/>
          </a:p>
          <a:p>
            <a:r>
              <a:rPr lang="ko-KR" altLang="en-US" dirty="0" smtClean="0"/>
              <a:t>사회문제에 </a:t>
            </a:r>
            <a:r>
              <a:rPr lang="ko-KR" altLang="en-US" dirty="0"/>
              <a:t>대한 접근방식은 </a:t>
            </a:r>
            <a:r>
              <a:rPr lang="ko-KR" altLang="en-US" dirty="0" smtClean="0"/>
              <a:t>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옳은</a:t>
            </a:r>
            <a:r>
              <a:rPr lang="en-US" altLang="ko-KR" dirty="0" smtClean="0"/>
              <a:t>’, ‘</a:t>
            </a:r>
            <a:r>
              <a:rPr lang="ko-KR" altLang="en-US" dirty="0" smtClean="0"/>
              <a:t>유일하게 진리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인  접근방식은 없다</a:t>
            </a:r>
            <a:endParaRPr lang="en-US" altLang="ko-KR" dirty="0" smtClean="0"/>
          </a:p>
          <a:p>
            <a:r>
              <a:rPr lang="ko-KR" altLang="en-US" dirty="0" smtClean="0"/>
              <a:t>특정한 접근방식이 항상 옳거나 그르다고 볼 수 없다</a:t>
            </a:r>
            <a:endParaRPr lang="en-US" altLang="ko-KR" dirty="0" smtClean="0"/>
          </a:p>
          <a:p>
            <a:r>
              <a:rPr lang="ko-KR" altLang="en-US" dirty="0" smtClean="0"/>
              <a:t>특정한 사회문제를 분석할 때 어떤 접근방식이 다른 접근방식보다 더 효과적일 수 있다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32376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30</a:t>
            </a:fld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/>
              <a:t>Weinberg &amp; </a:t>
            </a:r>
            <a:r>
              <a:rPr lang="en-US" altLang="ko-KR" dirty="0" err="1" smtClean="0"/>
              <a:t>Rubington</a:t>
            </a:r>
            <a:r>
              <a:rPr lang="en-US" altLang="ko-KR" dirty="0" smtClean="0"/>
              <a:t>(1973), </a:t>
            </a:r>
            <a:r>
              <a:rPr lang="ko-KR" altLang="en-US" dirty="0" smtClean="0"/>
              <a:t>사회병리학의</a:t>
            </a:r>
            <a:r>
              <a:rPr lang="en-US" altLang="ko-KR" dirty="0" smtClean="0"/>
              <a:t> </a:t>
            </a:r>
            <a:r>
              <a:rPr lang="ko-KR" altLang="en-US" dirty="0" smtClean="0"/>
              <a:t>기본입장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사회문제이 근원은 사회가 아니라 개인에 있다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인간에게는 건설적인 충동과 파괴적인 충동이 동시에 있다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인간의 파괴적인 충동은 억제하고 건설적인 충동은 권장해야 할 의무가 </a:t>
            </a:r>
            <a:r>
              <a:rPr lang="ko-KR" altLang="en-US" dirty="0" err="1" smtClean="0"/>
              <a:t>있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다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사회의 이런 의무는 사회문제를 개별화해야만 달성된다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사회문제의 해결은 개인을 변화시키는 것이며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장기적으로 개인의 변화는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  사회의 변화를 가져온다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554563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2) </a:t>
            </a:r>
            <a:r>
              <a:rPr lang="ko-KR" altLang="en-US" dirty="0" smtClean="0"/>
              <a:t>사회해체관점</a:t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79832" cy="4495800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사회문제를 이해하는데 있어 사회가 해체되는 측면에 주목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>
                <a:solidFill>
                  <a:srgbClr val="FF0000"/>
                </a:solidFill>
              </a:rPr>
              <a:t>해체</a:t>
            </a:r>
            <a:r>
              <a:rPr lang="ko-KR" altLang="en-US" dirty="0" smtClean="0"/>
              <a:t>는 제대로 계획되어 있지 않고 질서가 없는 것</a:t>
            </a:r>
            <a:endParaRPr lang="en-US" altLang="ko-KR" dirty="0" smtClean="0"/>
          </a:p>
          <a:p>
            <a:r>
              <a:rPr lang="ko-KR" altLang="en-US" dirty="0" smtClean="0"/>
              <a:t>사회해체관점은 사회의 규정</a:t>
            </a:r>
            <a:r>
              <a:rPr lang="en-US" altLang="ko-KR" dirty="0" smtClean="0"/>
              <a:t>(rule), </a:t>
            </a:r>
            <a:r>
              <a:rPr lang="ko-KR" altLang="en-US" dirty="0" smtClean="0"/>
              <a:t>규칙에 주목</a:t>
            </a:r>
            <a:endParaRPr lang="en-US" altLang="ko-KR" dirty="0" smtClean="0"/>
          </a:p>
          <a:p>
            <a:r>
              <a:rPr lang="ko-KR" altLang="en-US" dirty="0" smtClean="0"/>
              <a:t>사회적 규칙은 급격한 사회변동에 의해 붕괴</a:t>
            </a:r>
            <a:endParaRPr lang="en-US" altLang="ko-KR" dirty="0" smtClean="0"/>
          </a:p>
          <a:p>
            <a:r>
              <a:rPr lang="ko-KR" altLang="en-US" dirty="0" smtClean="0"/>
              <a:t>규칙이 약해지거나 서로 갈등관계에 빠지게 되면 사회는 무규범</a:t>
            </a:r>
            <a:r>
              <a:rPr lang="en-US" altLang="ko-KR" dirty="0" smtClean="0"/>
              <a:t>(</a:t>
            </a:r>
            <a:r>
              <a:rPr lang="ko-KR" altLang="en-US" dirty="0" smtClean="0"/>
              <a:t>아노미</a:t>
            </a:r>
            <a:r>
              <a:rPr lang="en-US" altLang="ko-KR" dirty="0" smtClean="0"/>
              <a:t>)</a:t>
            </a:r>
            <a:r>
              <a:rPr lang="ko-KR" altLang="en-US" dirty="0" smtClean="0"/>
              <a:t>상태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* 규칙</a:t>
            </a:r>
            <a:r>
              <a:rPr lang="en-US" altLang="ko-KR" dirty="0" smtClean="0"/>
              <a:t>(</a:t>
            </a:r>
            <a:r>
              <a:rPr lang="ko-KR" altLang="en-US" dirty="0" smtClean="0"/>
              <a:t>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질서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</a:t>
            </a:r>
            <a:r>
              <a:rPr lang="ko-KR" altLang="en-US" dirty="0"/>
              <a:t>해체는 개인의 행동에 대한 </a:t>
            </a:r>
            <a:r>
              <a:rPr lang="ko-KR" altLang="en-US" dirty="0" err="1"/>
              <a:t>규제력</a:t>
            </a:r>
            <a:r>
              <a:rPr lang="ko-KR" altLang="en-US" dirty="0"/>
              <a:t> </a:t>
            </a:r>
            <a:r>
              <a:rPr lang="ko-KR" altLang="en-US" dirty="0" smtClean="0"/>
              <a:t>마비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* </a:t>
            </a:r>
            <a:r>
              <a:rPr lang="ko-KR" altLang="en-US" dirty="0"/>
              <a:t>규칙의 해체는 절도</a:t>
            </a:r>
            <a:r>
              <a:rPr lang="en-US" altLang="ko-KR" dirty="0" smtClean="0"/>
              <a:t>,</a:t>
            </a:r>
            <a:r>
              <a:rPr lang="ko-KR" altLang="en-US" dirty="0" smtClean="0"/>
              <a:t> 강도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알코올 중독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학대</a:t>
            </a:r>
            <a:r>
              <a:rPr lang="en-US" altLang="ko-KR" dirty="0" smtClean="0"/>
              <a:t>, </a:t>
            </a:r>
            <a:r>
              <a:rPr lang="ko-KR" altLang="en-US" dirty="0" smtClean="0"/>
              <a:t>폭력 등 각종 일탈행위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범법행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</a:t>
            </a:r>
            <a:r>
              <a:rPr lang="ko-KR" altLang="en-US" dirty="0" smtClean="0"/>
              <a:t>위</a:t>
            </a:r>
            <a:r>
              <a:rPr lang="en-US" altLang="ko-KR" dirty="0" smtClean="0"/>
              <a:t>)</a:t>
            </a:r>
            <a:r>
              <a:rPr lang="ko-KR" altLang="en-US" dirty="0" smtClean="0"/>
              <a:t>발생 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66059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32</a:t>
            </a:fld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/>
              <a:t>사</a:t>
            </a:r>
            <a:r>
              <a:rPr lang="ko-KR" altLang="en-US" dirty="0" err="1" smtClean="0"/>
              <a:t>회해체</a:t>
            </a:r>
            <a:r>
              <a:rPr lang="ko-KR" altLang="en-US" dirty="0" smtClean="0"/>
              <a:t> 초래 상황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* </a:t>
            </a:r>
            <a:r>
              <a:rPr lang="ko-KR" altLang="en-US" dirty="0" smtClean="0"/>
              <a:t>무규범 상태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행위 기준이 </a:t>
            </a:r>
            <a:r>
              <a:rPr lang="ko-KR" altLang="en-US" dirty="0"/>
              <a:t>존재하지 않는 것</a:t>
            </a:r>
            <a:r>
              <a:rPr lang="en-US" altLang="ko-KR" dirty="0"/>
              <a:t>, </a:t>
            </a:r>
            <a:r>
              <a:rPr lang="ko-KR" altLang="en-US" dirty="0"/>
              <a:t>규정이 없거나 부적절한 </a:t>
            </a:r>
            <a:r>
              <a:rPr lang="ko-KR" altLang="en-US" dirty="0" smtClean="0"/>
              <a:t>상태</a:t>
            </a:r>
            <a:endParaRPr lang="ko-KR" altLang="en-US" dirty="0"/>
          </a:p>
          <a:p>
            <a:pPr marL="0" indent="0">
              <a:buNone/>
            </a:pPr>
            <a:r>
              <a:rPr lang="ko-KR" altLang="en-US" dirty="0" smtClean="0"/>
              <a:t>* </a:t>
            </a:r>
            <a:r>
              <a:rPr lang="ko-KR" altLang="en-US" dirty="0"/>
              <a:t>규정들 사이의 갈등</a:t>
            </a:r>
            <a:r>
              <a:rPr lang="en-US" altLang="ko-KR" dirty="0"/>
              <a:t>(</a:t>
            </a:r>
            <a:r>
              <a:rPr lang="ko-KR" altLang="en-US" dirty="0"/>
              <a:t>충돌</a:t>
            </a:r>
            <a:r>
              <a:rPr lang="en-US" altLang="ko-KR" dirty="0"/>
              <a:t>) : </a:t>
            </a:r>
            <a:r>
              <a:rPr lang="ko-KR" altLang="en-US" dirty="0"/>
              <a:t>두 개 이상이 </a:t>
            </a:r>
            <a:r>
              <a:rPr lang="ko-KR" altLang="en-US" dirty="0" smtClean="0"/>
              <a:t>규칙이 </a:t>
            </a:r>
            <a:r>
              <a:rPr lang="ko-KR" altLang="en-US" dirty="0"/>
              <a:t>존재하여 그에 따라 </a:t>
            </a:r>
            <a:r>
              <a:rPr lang="ko-KR" altLang="en-US" dirty="0" smtClean="0"/>
              <a:t>한가지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 </a:t>
            </a:r>
            <a:r>
              <a:rPr lang="ko-KR" altLang="en-US" dirty="0"/>
              <a:t>규칙을 어길 수 밖에 없는 </a:t>
            </a:r>
            <a:r>
              <a:rPr lang="ko-KR" altLang="en-US" dirty="0" smtClean="0"/>
              <a:t>상태 </a:t>
            </a:r>
            <a:endParaRPr lang="ko-KR" altLang="en-US" dirty="0"/>
          </a:p>
          <a:p>
            <a:pPr marL="0" indent="0">
              <a:buNone/>
            </a:pPr>
            <a:r>
              <a:rPr lang="en-US" altLang="ko-KR" dirty="0" smtClean="0"/>
              <a:t>* </a:t>
            </a:r>
            <a:r>
              <a:rPr lang="ko-KR" altLang="en-US" dirty="0" smtClean="0"/>
              <a:t>전통의 </a:t>
            </a:r>
            <a:r>
              <a:rPr lang="ko-KR" altLang="en-US" dirty="0"/>
              <a:t>붕괴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: </a:t>
            </a:r>
            <a:r>
              <a:rPr lang="ko-KR" altLang="en-US" dirty="0" smtClean="0"/>
              <a:t>전통적 규칙에 </a:t>
            </a:r>
            <a:r>
              <a:rPr lang="ko-KR" altLang="en-US" dirty="0"/>
              <a:t>동조하더라도 보상을 받지 못하거나 반대로 제재를 </a:t>
            </a:r>
            <a:r>
              <a:rPr lang="ko-KR" altLang="en-US" dirty="0" smtClean="0"/>
              <a:t>받는 </a:t>
            </a:r>
            <a:r>
              <a:rPr lang="ko-KR" altLang="en-US" dirty="0"/>
              <a:t>것</a:t>
            </a:r>
          </a:p>
          <a:p>
            <a:pPr marL="0" indent="0">
              <a:buNone/>
            </a:pPr>
            <a:r>
              <a:rPr lang="ko-KR" altLang="en-US" dirty="0"/>
              <a:t> </a:t>
            </a:r>
            <a:r>
              <a:rPr lang="en-US" altLang="ko-KR" dirty="0" smtClean="0"/>
              <a:t>: </a:t>
            </a:r>
            <a:r>
              <a:rPr lang="ko-KR" altLang="en-US" dirty="0"/>
              <a:t>전통을 지키지 않게 </a:t>
            </a:r>
            <a:r>
              <a:rPr lang="ko-KR" altLang="en-US" dirty="0" smtClean="0"/>
              <a:t>되고 전통의 해체 경험</a:t>
            </a:r>
            <a:endParaRPr lang="ko-KR" altLang="en-US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50586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3) </a:t>
            </a:r>
            <a:r>
              <a:rPr lang="ko-KR" altLang="en-US" dirty="0" smtClean="0"/>
              <a:t>가치갈등관점</a:t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사회문제를</a:t>
            </a:r>
            <a:r>
              <a:rPr lang="en-US" altLang="ko-KR" dirty="0" smtClean="0"/>
              <a:t> </a:t>
            </a:r>
            <a:r>
              <a:rPr lang="ko-KR" altLang="en-US" dirty="0" smtClean="0"/>
              <a:t>이해하는데 있어 가치들이 서로 갈등하는 측면에 주목</a:t>
            </a:r>
            <a:endParaRPr lang="en-US" altLang="ko-KR" dirty="0" smtClean="0"/>
          </a:p>
          <a:p>
            <a:r>
              <a:rPr lang="ko-KR" altLang="en-US" dirty="0" smtClean="0"/>
              <a:t>가치갈등관점은 가치가 서로 다르거나 자신의 관심거리를 추구하는 것에 주목</a:t>
            </a:r>
            <a:endParaRPr lang="en-US" altLang="ko-KR" dirty="0" smtClean="0"/>
          </a:p>
          <a:p>
            <a:r>
              <a:rPr lang="ko-KR" altLang="en-US" dirty="0" smtClean="0"/>
              <a:t>사회문제는 가치 간의 </a:t>
            </a:r>
            <a:r>
              <a:rPr lang="ko-KR" altLang="en-US" dirty="0" err="1" smtClean="0"/>
              <a:t>상호충돌</a:t>
            </a:r>
            <a:r>
              <a:rPr lang="ko-KR" altLang="en-US" dirty="0" smtClean="0"/>
              <a:t> 또는 불일치 현상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* </a:t>
            </a:r>
            <a:r>
              <a:rPr lang="ko-KR" altLang="en-US" dirty="0" smtClean="0"/>
              <a:t>법 준수</a:t>
            </a:r>
            <a:r>
              <a:rPr lang="en-US" altLang="ko-KR" dirty="0" smtClean="0"/>
              <a:t>, </a:t>
            </a:r>
            <a:r>
              <a:rPr lang="ko-KR" altLang="en-US" dirty="0" smtClean="0"/>
              <a:t> 질서 유지 및 약속 등에 대한 가치</a:t>
            </a:r>
            <a:r>
              <a:rPr lang="en-US" altLang="ko-KR" dirty="0" smtClean="0"/>
              <a:t>(</a:t>
            </a:r>
            <a:r>
              <a:rPr lang="ko-KR" altLang="en-US" dirty="0" smtClean="0"/>
              <a:t>관점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사람들의 가치는 서로 다르고 사람들은 자기 나름의 이해관계를 추구</a:t>
            </a:r>
            <a:endParaRPr lang="en-US" altLang="ko-KR" dirty="0" smtClean="0"/>
          </a:p>
          <a:p>
            <a:r>
              <a:rPr lang="ko-KR" altLang="en-US" dirty="0" smtClean="0"/>
              <a:t>가치와 이해관계</a:t>
            </a:r>
            <a:r>
              <a:rPr lang="en-US" altLang="ko-KR" dirty="0" smtClean="0"/>
              <a:t>(</a:t>
            </a:r>
            <a:r>
              <a:rPr lang="ko-KR" altLang="en-US" dirty="0" smtClean="0"/>
              <a:t>관심거리</a:t>
            </a:r>
            <a:r>
              <a:rPr lang="en-US" altLang="ko-KR" dirty="0" smtClean="0"/>
              <a:t>)</a:t>
            </a:r>
            <a:r>
              <a:rPr lang="ko-KR" altLang="en-US" dirty="0" smtClean="0"/>
              <a:t>가 다르기 때문에 사람들은 사회정책에 대해 동의하지 못하고 그 결과 사회문제 발생</a:t>
            </a:r>
            <a:endParaRPr lang="en-US" altLang="ko-KR" dirty="0" smtClean="0"/>
          </a:p>
          <a:p>
            <a:r>
              <a:rPr lang="ko-KR" altLang="en-US" dirty="0" smtClean="0"/>
              <a:t>가치갈등관점에서는 가치와 관심거리에 </a:t>
            </a:r>
            <a:r>
              <a:rPr lang="ko-KR" altLang="en-US" dirty="0"/>
              <a:t>주목</a:t>
            </a:r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84763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34</a:t>
            </a:fld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가치의 차이는 사회문제에 대한 관점의 차이를 반영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 </a:t>
            </a:r>
            <a:r>
              <a:rPr lang="en-US" altLang="ko-KR" dirty="0" smtClean="0"/>
              <a:t>* </a:t>
            </a:r>
            <a:r>
              <a:rPr lang="ko-KR" altLang="en-US" dirty="0" smtClean="0"/>
              <a:t>낙태반대론자와 </a:t>
            </a:r>
            <a:r>
              <a:rPr lang="ko-KR" altLang="en-US" dirty="0"/>
              <a:t>찬성론자</a:t>
            </a:r>
          </a:p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ko-KR" altLang="en-US" dirty="0"/>
              <a:t> 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반대론자 </a:t>
            </a:r>
            <a:r>
              <a:rPr lang="en-US" altLang="ko-KR" dirty="0"/>
              <a:t>: </a:t>
            </a:r>
            <a:r>
              <a:rPr lang="ko-KR" altLang="en-US" dirty="0"/>
              <a:t>태아의 </a:t>
            </a:r>
            <a:r>
              <a:rPr lang="ko-KR" altLang="en-US" dirty="0" err="1"/>
              <a:t>생명가치</a:t>
            </a:r>
            <a:r>
              <a:rPr lang="ko-KR" altLang="en-US" dirty="0"/>
              <a:t> 중시</a:t>
            </a:r>
            <a:r>
              <a:rPr lang="en-US" altLang="ko-KR" dirty="0"/>
              <a:t>, </a:t>
            </a:r>
            <a:r>
              <a:rPr lang="ko-KR" altLang="en-US" dirty="0"/>
              <a:t>낙태를 사회문제로 인식</a:t>
            </a:r>
          </a:p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ko-KR" altLang="en-US" dirty="0"/>
              <a:t> 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찬성론자 </a:t>
            </a:r>
            <a:r>
              <a:rPr lang="en-US" altLang="ko-KR" dirty="0"/>
              <a:t>: </a:t>
            </a:r>
            <a:r>
              <a:rPr lang="ko-KR" altLang="en-US" dirty="0"/>
              <a:t>여성의 권리 중시</a:t>
            </a:r>
            <a:r>
              <a:rPr lang="en-US" altLang="ko-KR" dirty="0"/>
              <a:t>, </a:t>
            </a:r>
            <a:r>
              <a:rPr lang="ko-KR" altLang="en-US" dirty="0"/>
              <a:t>낙태 규제를 사회문제로 </a:t>
            </a:r>
            <a:r>
              <a:rPr lang="ko-KR" altLang="en-US" dirty="0" smtClean="0"/>
              <a:t>인식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이성애자 </a:t>
            </a:r>
            <a:r>
              <a:rPr lang="ko-KR" altLang="en-US" dirty="0"/>
              <a:t>대 동성애자</a:t>
            </a:r>
            <a:r>
              <a:rPr lang="en-US" altLang="ko-KR" dirty="0"/>
              <a:t>, </a:t>
            </a:r>
            <a:r>
              <a:rPr lang="ko-KR" altLang="en-US" dirty="0"/>
              <a:t>청년세대 대 </a:t>
            </a:r>
            <a:r>
              <a:rPr lang="ko-KR" altLang="en-US" dirty="0" err="1"/>
              <a:t>노인세대</a:t>
            </a:r>
            <a:r>
              <a:rPr lang="en-US" altLang="ko-KR" dirty="0"/>
              <a:t>, </a:t>
            </a:r>
            <a:r>
              <a:rPr lang="ko-KR" altLang="en-US" dirty="0"/>
              <a:t>정치적 좌파 대 우파</a:t>
            </a:r>
            <a:r>
              <a:rPr lang="en-US" altLang="ko-KR" dirty="0"/>
              <a:t>,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환경론자 </a:t>
            </a:r>
            <a:r>
              <a:rPr lang="ko-KR" altLang="en-US" dirty="0"/>
              <a:t>대 </a:t>
            </a:r>
            <a:r>
              <a:rPr lang="ko-KR" altLang="en-US" dirty="0" err="1" smtClean="0"/>
              <a:t>개발론자</a:t>
            </a:r>
            <a:r>
              <a:rPr lang="ko-KR" altLang="en-US" dirty="0" smtClean="0"/>
              <a:t> 및 종교 등 가치 충돌</a:t>
            </a:r>
            <a:endParaRPr lang="ko-KR" altLang="en-US" dirty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910356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8700" y="18864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4) </a:t>
            </a:r>
            <a:r>
              <a:rPr lang="ko-KR" altLang="en-US" dirty="0" smtClean="0"/>
              <a:t>일탈 행동 </a:t>
            </a:r>
            <a:r>
              <a:rPr lang="ko-KR" altLang="en-US" dirty="0" smtClean="0"/>
              <a:t>관점</a:t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38700" y="1700808"/>
            <a:ext cx="8153400" cy="4495800"/>
          </a:xfrm>
        </p:spPr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일탈 행동은 </a:t>
            </a:r>
            <a:r>
              <a:rPr lang="ko-KR" altLang="en-US" dirty="0" smtClean="0"/>
              <a:t>사회 규범이나 사회에서 기대하는 바를 따르지 않는 행동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주로 사회의 </a:t>
            </a:r>
            <a:r>
              <a:rPr lang="ko-KR" altLang="en-US" dirty="0" smtClean="0">
                <a:solidFill>
                  <a:srgbClr val="C00000"/>
                </a:solidFill>
              </a:rPr>
              <a:t>규범에 어긋나는 행동</a:t>
            </a:r>
            <a:r>
              <a:rPr lang="ko-KR" altLang="en-US" dirty="0" smtClean="0"/>
              <a:t>에 관심</a:t>
            </a:r>
            <a:endParaRPr lang="en-US" altLang="ko-KR" dirty="0" smtClean="0"/>
          </a:p>
          <a:p>
            <a:r>
              <a:rPr lang="ko-KR" altLang="en-US" dirty="0" smtClean="0"/>
              <a:t>사회문제를 </a:t>
            </a:r>
            <a:r>
              <a:rPr lang="ko-KR" altLang="en-US" dirty="0" err="1" smtClean="0"/>
              <a:t>규범으로부터</a:t>
            </a:r>
            <a:r>
              <a:rPr lang="ko-KR" altLang="en-US" dirty="0" smtClean="0"/>
              <a:t> 반복된 이탈 또는 사회적 기대의 파괴로 규정</a:t>
            </a:r>
            <a:endParaRPr lang="en-US" altLang="ko-KR" dirty="0"/>
          </a:p>
          <a:p>
            <a:r>
              <a:rPr lang="ko-KR" altLang="en-US" dirty="0" smtClean="0"/>
              <a:t>즉 사회문제는 사회구성원이 사회적으로 기대되고 객관적인 </a:t>
            </a:r>
            <a:r>
              <a:rPr lang="ko-KR" altLang="en-US" dirty="0" err="1" smtClean="0"/>
              <a:t>규범으로부터</a:t>
            </a:r>
            <a:r>
              <a:rPr lang="ko-KR" altLang="en-US" dirty="0" smtClean="0"/>
              <a:t>  어긋나는 것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* </a:t>
            </a:r>
            <a:r>
              <a:rPr lang="ko-KR" altLang="en-US" dirty="0"/>
              <a:t>자신이 원하는 것</a:t>
            </a:r>
            <a:r>
              <a:rPr lang="en-US" altLang="ko-KR" dirty="0"/>
              <a:t>(</a:t>
            </a:r>
            <a:r>
              <a:rPr lang="ko-KR" altLang="en-US" dirty="0"/>
              <a:t>돈과 명예</a:t>
            </a:r>
            <a:r>
              <a:rPr lang="en-US" altLang="ko-KR" dirty="0"/>
              <a:t>)</a:t>
            </a:r>
            <a:r>
              <a:rPr lang="ko-KR" altLang="en-US" dirty="0"/>
              <a:t>을 </a:t>
            </a:r>
            <a:r>
              <a:rPr lang="ko-KR" altLang="en-US" dirty="0" err="1"/>
              <a:t>얻기위해</a:t>
            </a:r>
            <a:r>
              <a:rPr lang="ko-KR" altLang="en-US" dirty="0"/>
              <a:t> 불법적인 행위</a:t>
            </a:r>
            <a:r>
              <a:rPr lang="en-US" altLang="ko-KR" dirty="0" smtClean="0"/>
              <a:t>(</a:t>
            </a:r>
            <a:r>
              <a:rPr lang="ko-KR" altLang="en-US" dirty="0" smtClean="0"/>
              <a:t>사기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성매매</a:t>
            </a:r>
            <a:r>
              <a:rPr lang="en-US" altLang="ko-KR" dirty="0"/>
              <a:t>, </a:t>
            </a:r>
            <a:r>
              <a:rPr lang="ko-KR" altLang="en-US" dirty="0"/>
              <a:t>약물남용</a:t>
            </a:r>
            <a:r>
              <a:rPr lang="en-US" altLang="ko-KR" dirty="0"/>
              <a:t>)</a:t>
            </a:r>
          </a:p>
          <a:p>
            <a:pPr marL="0" indent="0">
              <a:buNone/>
            </a:pPr>
            <a:r>
              <a:rPr lang="en-US" altLang="ko-KR" dirty="0"/>
              <a:t>    </a:t>
            </a:r>
            <a:r>
              <a:rPr lang="ko-KR" altLang="en-US" dirty="0"/>
              <a:t>라도 </a:t>
            </a:r>
            <a:r>
              <a:rPr lang="ko-KR" altLang="en-US" dirty="0" smtClean="0"/>
              <a:t>마다하지 </a:t>
            </a:r>
            <a:r>
              <a:rPr lang="ko-KR" altLang="en-US" dirty="0"/>
              <a:t>않는 </a:t>
            </a:r>
            <a:r>
              <a:rPr lang="ko-KR" altLang="en-US" dirty="0" smtClean="0"/>
              <a:t>것</a:t>
            </a:r>
            <a:endParaRPr lang="en-US" altLang="ko-KR" dirty="0" smtClean="0"/>
          </a:p>
          <a:p>
            <a:r>
              <a:rPr lang="ko-KR" altLang="en-US" dirty="0"/>
              <a:t>일탈행동 관점에서는 </a:t>
            </a:r>
            <a:r>
              <a:rPr lang="ko-KR" altLang="en-US" dirty="0">
                <a:solidFill>
                  <a:srgbClr val="C00000"/>
                </a:solidFill>
              </a:rPr>
              <a:t>역할</a:t>
            </a:r>
            <a:r>
              <a:rPr lang="en-US" altLang="ko-KR" dirty="0">
                <a:solidFill>
                  <a:srgbClr val="C00000"/>
                </a:solidFill>
              </a:rPr>
              <a:t>(role)</a:t>
            </a:r>
            <a:r>
              <a:rPr lang="ko-KR" altLang="en-US" dirty="0"/>
              <a:t>에 주목</a:t>
            </a:r>
          </a:p>
          <a:p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35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57495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36</a:t>
            </a:fld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>
          <a:xfrm>
            <a:off x="612648" y="1700808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ko-KR" altLang="en-US" dirty="0" smtClean="0"/>
              <a:t> * </a:t>
            </a:r>
            <a:r>
              <a:rPr lang="ko-KR" altLang="en-US" dirty="0"/>
              <a:t>일탈행위는 </a:t>
            </a:r>
            <a:r>
              <a:rPr lang="ko-KR" altLang="en-US" dirty="0" err="1"/>
              <a:t>퍼스낼리티의</a:t>
            </a:r>
            <a:r>
              <a:rPr lang="ko-KR" altLang="en-US" dirty="0"/>
              <a:t> 한 속성이라기 보다는 </a:t>
            </a:r>
            <a:r>
              <a:rPr lang="ko-KR" altLang="en-US" dirty="0" smtClean="0"/>
              <a:t>역할</a:t>
            </a:r>
            <a:r>
              <a:rPr lang="en-US" altLang="ko-KR" dirty="0" smtClean="0"/>
              <a:t>(</a:t>
            </a:r>
            <a:r>
              <a:rPr lang="ko-KR" altLang="en-US" dirty="0" smtClean="0"/>
              <a:t>행위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</a:t>
            </a:r>
            <a:r>
              <a:rPr lang="ko-KR" altLang="en-US" dirty="0"/>
              <a:t>한 속성이다</a:t>
            </a:r>
          </a:p>
          <a:p>
            <a:pPr marL="0" indent="0">
              <a:buNone/>
            </a:pPr>
            <a:r>
              <a:rPr lang="ko-KR" altLang="en-US" dirty="0"/>
              <a:t> * </a:t>
            </a:r>
            <a:r>
              <a:rPr lang="ko-KR" altLang="en-US" dirty="0" smtClean="0"/>
              <a:t>일탈행위도 하나의 역할이다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dirty="0" smtClean="0"/>
              <a:t>일탈 행위는 </a:t>
            </a:r>
            <a:r>
              <a:rPr lang="ko-KR" altLang="en-US" dirty="0"/>
              <a:t>어느 사회에서나 관찰되는 문제라는 점에서 정상으로 </a:t>
            </a:r>
            <a:r>
              <a:rPr lang="ko-KR" altLang="en-US" dirty="0" smtClean="0"/>
              <a:t>간주</a:t>
            </a:r>
            <a:endParaRPr lang="en-US" altLang="ko-K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dirty="0"/>
              <a:t>일탈행위가 전혀 없는 사회가 오히려 비정상적인 사회이다</a:t>
            </a:r>
          </a:p>
          <a:p>
            <a:pPr>
              <a:buFont typeface="Wingdings" panose="05000000000000000000" pitchFamily="2" charset="2"/>
              <a:buChar char="§"/>
            </a:pPr>
            <a:endParaRPr lang="ko-KR" altLang="en-US" dirty="0"/>
          </a:p>
          <a:p>
            <a:pPr>
              <a:buFont typeface="Wingdings" panose="05000000000000000000" pitchFamily="2" charset="2"/>
              <a:buChar char="§"/>
            </a:pPr>
            <a:endParaRPr lang="ko-KR" altLang="en-US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566098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5) </a:t>
            </a:r>
            <a:r>
              <a:rPr lang="ko-KR" altLang="en-US" dirty="0" smtClean="0"/>
              <a:t>낙인 관점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700808"/>
            <a:ext cx="8153400" cy="4495800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사회문제를 낙인을 가하는 측면에 주목</a:t>
            </a:r>
            <a:endParaRPr lang="en-US" altLang="ko-KR" dirty="0" smtClean="0"/>
          </a:p>
          <a:p>
            <a:r>
              <a:rPr lang="ko-KR" altLang="en-US" dirty="0" smtClean="0"/>
              <a:t>일탈행동관점에서 사회문제는 규범이든지 사회에서 기대하는 바에 </a:t>
            </a:r>
            <a:r>
              <a:rPr lang="ko-KR" altLang="en-US" dirty="0" smtClean="0">
                <a:solidFill>
                  <a:srgbClr val="FF0000"/>
                </a:solidFill>
              </a:rPr>
              <a:t>객관적</a:t>
            </a:r>
            <a:r>
              <a:rPr lang="ko-KR" altLang="en-US" dirty="0" smtClean="0"/>
              <a:t>으로 어긋나는 것이라면 </a:t>
            </a:r>
            <a:r>
              <a:rPr lang="ko-KR" altLang="en-US" dirty="0" smtClean="0"/>
              <a:t>낙인 관점은 </a:t>
            </a:r>
            <a:r>
              <a:rPr lang="ko-KR" altLang="en-US" dirty="0" smtClean="0"/>
              <a:t>사회문제를 </a:t>
            </a:r>
            <a:r>
              <a:rPr lang="ko-KR" altLang="en-US" dirty="0" smtClean="0">
                <a:solidFill>
                  <a:srgbClr val="FF0000"/>
                </a:solidFill>
              </a:rPr>
              <a:t>주관적</a:t>
            </a:r>
            <a:r>
              <a:rPr lang="ko-KR" altLang="en-US" dirty="0" smtClean="0"/>
              <a:t>으로 구성한다는 견해</a:t>
            </a:r>
            <a:endParaRPr lang="en-US" altLang="ko-KR" dirty="0" smtClean="0"/>
          </a:p>
          <a:p>
            <a:r>
              <a:rPr lang="ko-KR" altLang="en-US" dirty="0" smtClean="0"/>
              <a:t>낙인관점에서는 사람들이 사회문제라고 하는 것은 어느 것이든 사회문제가 된다 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일차적 </a:t>
            </a:r>
            <a:r>
              <a:rPr lang="ko-KR" altLang="en-US" dirty="0">
                <a:solidFill>
                  <a:srgbClr val="FF0000"/>
                </a:solidFill>
              </a:rPr>
              <a:t>일탈</a:t>
            </a:r>
            <a:r>
              <a:rPr lang="ko-KR" altLang="en-US" dirty="0"/>
              <a:t>은 다양한 요인에 </a:t>
            </a:r>
            <a:r>
              <a:rPr lang="ko-KR" altLang="en-US" dirty="0" smtClean="0"/>
              <a:t>의한 </a:t>
            </a:r>
            <a:r>
              <a:rPr lang="ko-KR" altLang="en-US" dirty="0"/>
              <a:t>최초의 일탈행위이다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r>
              <a:rPr lang="ko-KR" altLang="en-US" dirty="0">
                <a:solidFill>
                  <a:srgbClr val="FF0000"/>
                </a:solidFill>
              </a:rPr>
              <a:t>이차적 일탈</a:t>
            </a:r>
            <a:r>
              <a:rPr lang="ko-KR" altLang="en-US" dirty="0"/>
              <a:t>은 일탈행위자 자신이 일탈로 인정하고</a:t>
            </a:r>
            <a:r>
              <a:rPr lang="en-US" altLang="ko-KR" dirty="0"/>
              <a:t>, </a:t>
            </a:r>
            <a:r>
              <a:rPr lang="ko-KR" altLang="en-US" dirty="0"/>
              <a:t>사회도 이에 대해 범법행위라고 반응한 결과로서의 일탈이다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  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37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71720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38</a:t>
            </a:fld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일차적 일탈</a:t>
            </a:r>
            <a:r>
              <a:rPr lang="en-US" altLang="ko-KR" dirty="0" smtClean="0"/>
              <a:t>(</a:t>
            </a:r>
            <a:r>
              <a:rPr lang="ko-KR" altLang="en-US" dirty="0" smtClean="0"/>
              <a:t>초범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에서 이차적 일탈</a:t>
            </a:r>
            <a:r>
              <a:rPr lang="en-US" altLang="ko-KR" dirty="0" smtClean="0"/>
              <a:t>(</a:t>
            </a:r>
            <a:r>
              <a:rPr lang="ko-KR" altLang="en-US" dirty="0" smtClean="0"/>
              <a:t>재범</a:t>
            </a:r>
            <a:r>
              <a:rPr lang="en-US" altLang="ko-KR" dirty="0" smtClean="0"/>
              <a:t>)</a:t>
            </a:r>
            <a:r>
              <a:rPr lang="ko-KR" altLang="en-US" dirty="0" smtClean="0"/>
              <a:t>로 나아가는 과정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낙인 이론은 </a:t>
            </a:r>
            <a:r>
              <a:rPr lang="ko-KR" altLang="en-US" dirty="0"/>
              <a:t>일탈행위 자체보다는 법규를 위반한 개인에 가해지는 사회적 및 개인의 반응에 </a:t>
            </a:r>
            <a:r>
              <a:rPr lang="ko-KR" altLang="en-US" dirty="0" smtClean="0"/>
              <a:t>주목</a:t>
            </a:r>
            <a:endParaRPr lang="ko-KR" altLang="en-US" dirty="0"/>
          </a:p>
          <a:p>
            <a:r>
              <a:rPr lang="ko-KR" altLang="en-US" dirty="0"/>
              <a:t>낙인관점에서는 </a:t>
            </a:r>
            <a:r>
              <a:rPr lang="ko-KR" altLang="en-US" dirty="0" smtClean="0">
                <a:solidFill>
                  <a:srgbClr val="C00000"/>
                </a:solidFill>
              </a:rPr>
              <a:t>사회적 반응</a:t>
            </a:r>
            <a:r>
              <a:rPr lang="en-US" altLang="ko-KR" dirty="0" smtClean="0">
                <a:solidFill>
                  <a:srgbClr val="C00000"/>
                </a:solidFill>
              </a:rPr>
              <a:t>(</a:t>
            </a:r>
            <a:r>
              <a:rPr lang="en-US" altLang="ko-KR" dirty="0">
                <a:solidFill>
                  <a:srgbClr val="C00000"/>
                </a:solidFill>
              </a:rPr>
              <a:t>social relation)</a:t>
            </a:r>
            <a:r>
              <a:rPr lang="ko-KR" altLang="en-US" dirty="0"/>
              <a:t>에 주목</a:t>
            </a:r>
          </a:p>
          <a:p>
            <a:endParaRPr lang="ko-KR" altLang="en-US" dirty="0"/>
          </a:p>
          <a:p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204864"/>
            <a:ext cx="7102456" cy="157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6978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39</a:t>
            </a:fld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/>
              <a:t>Becker</a:t>
            </a:r>
            <a:r>
              <a:rPr lang="ko-KR" altLang="en-US" dirty="0" smtClean="0"/>
              <a:t>의 낙인이론</a:t>
            </a:r>
            <a:r>
              <a:rPr lang="en-US" altLang="ko-KR" dirty="0" smtClean="0"/>
              <a:t>(</a:t>
            </a:r>
            <a:r>
              <a:rPr lang="ko-KR" altLang="en-US" dirty="0" smtClean="0"/>
              <a:t>사회반응이론</a:t>
            </a:r>
            <a:r>
              <a:rPr lang="en-US" altLang="ko-KR" dirty="0" smtClean="0"/>
              <a:t>)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초범자가 상습적인 </a:t>
            </a:r>
            <a:r>
              <a:rPr lang="ko-KR" altLang="en-US" dirty="0" err="1" smtClean="0"/>
              <a:t>일탈자로</a:t>
            </a:r>
            <a:r>
              <a:rPr lang="ko-KR" altLang="en-US" dirty="0" smtClean="0"/>
              <a:t> 변해가는 과정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즉 일탈 경력을 중시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처음단계에서 일탈행위를 하는 사람은 의도적일 수도 있고 의도적이지 않을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 수 있다</a:t>
            </a:r>
            <a:r>
              <a:rPr lang="en-US" altLang="ko-KR" dirty="0" smtClean="0"/>
              <a:t>.  </a:t>
            </a:r>
            <a:r>
              <a:rPr lang="ko-KR" altLang="en-US" dirty="0" smtClean="0"/>
              <a:t>누구나 다 범할 수 있다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한 번 일탈한 사람이 일탈행위에 관한 동기와 관심이 커지는 단계이다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일탈행위를 한  후 타인으로부터 </a:t>
            </a:r>
            <a:r>
              <a:rPr lang="ko-KR" altLang="en-US" dirty="0" err="1" smtClean="0"/>
              <a:t>낙인찍히는</a:t>
            </a:r>
            <a:r>
              <a:rPr lang="ko-KR" altLang="en-US" dirty="0"/>
              <a:t> </a:t>
            </a:r>
            <a:r>
              <a:rPr lang="ko-KR" altLang="en-US" dirty="0" smtClean="0"/>
              <a:t>단계</a:t>
            </a: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17656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사회문제에 대한 접근방식의 분류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ko-KR" altLang="en-US" dirty="0" smtClean="0"/>
              <a:t>접근방식의 분류</a:t>
            </a:r>
            <a:r>
              <a:rPr lang="en-US" altLang="ko-KR" dirty="0"/>
              <a:t> </a:t>
            </a:r>
            <a:r>
              <a:rPr lang="en-US" altLang="ko-KR" dirty="0" smtClean="0"/>
              <a:t> : </a:t>
            </a:r>
            <a:r>
              <a:rPr lang="ko-KR" altLang="en-US" dirty="0" smtClean="0"/>
              <a:t>사회문제에 대한 접근 방식은 다양</a:t>
            </a:r>
            <a:endParaRPr lang="ko-KR" altLang="en-US" dirty="0"/>
          </a:p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>
                <a:solidFill>
                  <a:srgbClr val="FF0000"/>
                </a:solidFill>
              </a:rPr>
              <a:t>사회학 </a:t>
            </a:r>
            <a:r>
              <a:rPr lang="ko-KR" altLang="en-US" dirty="0">
                <a:solidFill>
                  <a:srgbClr val="FF0000"/>
                </a:solidFill>
              </a:rPr>
              <a:t>이론에 </a:t>
            </a:r>
            <a:r>
              <a:rPr lang="ko-KR" altLang="en-US" dirty="0" smtClean="0">
                <a:solidFill>
                  <a:srgbClr val="FF0000"/>
                </a:solidFill>
              </a:rPr>
              <a:t>근거한 접근방식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err="1">
                <a:solidFill>
                  <a:srgbClr val="FF0000"/>
                </a:solidFill>
              </a:rPr>
              <a:t>루빙턴과</a:t>
            </a:r>
            <a:r>
              <a:rPr lang="ko-KR" altLang="en-US" dirty="0">
                <a:solidFill>
                  <a:srgbClr val="FF0000"/>
                </a:solidFill>
              </a:rPr>
              <a:t> </a:t>
            </a:r>
            <a:r>
              <a:rPr lang="ko-KR" altLang="en-US" dirty="0" err="1" smtClean="0">
                <a:solidFill>
                  <a:srgbClr val="FF0000"/>
                </a:solidFill>
              </a:rPr>
              <a:t>와인버거</a:t>
            </a:r>
            <a:r>
              <a:rPr lang="ko-KR" altLang="en-US" dirty="0" err="1" smtClean="0"/>
              <a:t>의</a:t>
            </a:r>
            <a:r>
              <a:rPr lang="ko-KR" altLang="en-US" dirty="0" smtClean="0"/>
              <a:t> 접근방식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>
                <a:solidFill>
                  <a:srgbClr val="FF0000"/>
                </a:solidFill>
              </a:rPr>
              <a:t>아이젠과 </a:t>
            </a:r>
            <a:r>
              <a:rPr lang="ko-KR" altLang="en-US" dirty="0">
                <a:solidFill>
                  <a:srgbClr val="FF0000"/>
                </a:solidFill>
              </a:rPr>
              <a:t>진과 스미스</a:t>
            </a:r>
            <a:r>
              <a:rPr lang="ko-KR" altLang="en-US" dirty="0"/>
              <a:t>의 </a:t>
            </a:r>
            <a:r>
              <a:rPr lang="ko-KR" altLang="en-US" dirty="0" smtClean="0"/>
              <a:t>접근방식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</a:t>
            </a:r>
            <a:r>
              <a:rPr lang="en-US" altLang="ko-KR" dirty="0" smtClean="0">
                <a:solidFill>
                  <a:srgbClr val="FF0000"/>
                </a:solidFill>
              </a:rPr>
              <a:t>* </a:t>
            </a:r>
            <a:r>
              <a:rPr lang="ko-KR" altLang="en-US" dirty="0" err="1">
                <a:solidFill>
                  <a:srgbClr val="FF0000"/>
                </a:solidFill>
              </a:rPr>
              <a:t>니스벳</a:t>
            </a:r>
            <a:r>
              <a:rPr lang="ko-KR" altLang="en-US" dirty="0" err="1"/>
              <a:t>이</a:t>
            </a:r>
            <a:r>
              <a:rPr lang="ko-KR" altLang="en-US" dirty="0"/>
              <a:t> 제시하는 접근방식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80433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778098"/>
          </a:xfrm>
        </p:spPr>
        <p:txBody>
          <a:bodyPr/>
          <a:lstStyle/>
          <a:p>
            <a:r>
              <a:rPr lang="en-US" altLang="ko-KR" dirty="0" smtClean="0"/>
              <a:t>6) </a:t>
            </a:r>
            <a:r>
              <a:rPr lang="ko-KR" altLang="en-US" dirty="0" smtClean="0"/>
              <a:t>비판 관점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535118" y="1549975"/>
            <a:ext cx="8219256" cy="4857403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사회문제를 이해하는데 있어서  </a:t>
            </a:r>
            <a:r>
              <a:rPr lang="ko-KR" altLang="en-US" dirty="0" smtClean="0">
                <a:solidFill>
                  <a:srgbClr val="C00000"/>
                </a:solidFill>
              </a:rPr>
              <a:t>계급적 측면</a:t>
            </a:r>
            <a:r>
              <a:rPr lang="ko-KR" altLang="en-US" dirty="0" smtClean="0"/>
              <a:t>에 주목</a:t>
            </a:r>
            <a:endParaRPr lang="en-US" altLang="ko-KR" dirty="0" smtClean="0"/>
          </a:p>
          <a:p>
            <a:r>
              <a:rPr lang="ko-KR" altLang="en-US" dirty="0" smtClean="0"/>
              <a:t>사회문제는 지배계급 때문에 발생한다는 점에 주목</a:t>
            </a:r>
            <a:endParaRPr lang="en-US" altLang="ko-KR" dirty="0" smtClean="0"/>
          </a:p>
          <a:p>
            <a:r>
              <a:rPr lang="ko-KR" altLang="en-US" dirty="0" smtClean="0"/>
              <a:t>경제영역에서 유리한 위치에 있는 사람들은 동일한 이해관계와 </a:t>
            </a:r>
            <a:r>
              <a:rPr lang="ko-KR" altLang="en-US" dirty="0"/>
              <a:t>동</a:t>
            </a:r>
            <a:r>
              <a:rPr lang="ko-KR" altLang="en-US" dirty="0" smtClean="0"/>
              <a:t>일한 가치 소유</a:t>
            </a:r>
            <a:endParaRPr lang="en-US" altLang="ko-KR" dirty="0" smtClean="0"/>
          </a:p>
          <a:p>
            <a:r>
              <a:rPr lang="ko-KR" altLang="en-US" dirty="0" smtClean="0"/>
              <a:t>이들은 자신들의 이해관계를 유지하고 보호하고 늘리려고 하기 때문에 계급투쟁 발생</a:t>
            </a:r>
            <a:endParaRPr lang="en-US" altLang="ko-KR" dirty="0" smtClean="0"/>
          </a:p>
          <a:p>
            <a:r>
              <a:rPr lang="ko-KR" altLang="en-US" dirty="0" smtClean="0"/>
              <a:t>계급투쟁은</a:t>
            </a:r>
            <a:r>
              <a:rPr lang="en-US" altLang="ko-KR" dirty="0" smtClean="0"/>
              <a:t> </a:t>
            </a:r>
            <a:r>
              <a:rPr lang="ko-KR" altLang="en-US" dirty="0" smtClean="0"/>
              <a:t>사회문제의 주요한 원인이지만 사회문제를 해결하는 방안이 되기도 함</a:t>
            </a:r>
            <a:endParaRPr lang="en-US" altLang="ko-KR" dirty="0" smtClean="0"/>
          </a:p>
          <a:p>
            <a:r>
              <a:rPr lang="ko-KR" altLang="en-US" dirty="0" smtClean="0"/>
              <a:t>비판관점에서는 </a:t>
            </a:r>
            <a:r>
              <a:rPr lang="ko-KR" altLang="en-US" dirty="0" smtClean="0">
                <a:solidFill>
                  <a:srgbClr val="C00000"/>
                </a:solidFill>
              </a:rPr>
              <a:t>계급관계</a:t>
            </a:r>
            <a:r>
              <a:rPr lang="en-US" altLang="ko-KR" dirty="0" smtClean="0"/>
              <a:t>(class relation)</a:t>
            </a:r>
            <a:r>
              <a:rPr lang="ko-KR" altLang="en-US" dirty="0" smtClean="0"/>
              <a:t>에 주목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40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74788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7) </a:t>
            </a:r>
            <a:r>
              <a:rPr lang="ko-KR" altLang="en-US" dirty="0" smtClean="0"/>
              <a:t>사회구성주의 관점</a:t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74785" y="1628800"/>
            <a:ext cx="8229600" cy="5001419"/>
          </a:xfrm>
        </p:spPr>
        <p:txBody>
          <a:bodyPr>
            <a:normAutofit fontScale="85000" lnSpcReduction="20000"/>
          </a:bodyPr>
          <a:lstStyle/>
          <a:p>
            <a:r>
              <a:rPr lang="ko-KR" altLang="en-US" dirty="0"/>
              <a:t>사회구성주의 </a:t>
            </a:r>
            <a:r>
              <a:rPr lang="ko-KR" altLang="en-US" dirty="0" smtClean="0"/>
              <a:t>관점은  그동안의 관점을 비판하면서 등장</a:t>
            </a:r>
            <a:endParaRPr lang="en-US" altLang="ko-KR" dirty="0" smtClean="0"/>
          </a:p>
          <a:p>
            <a:r>
              <a:rPr lang="ko-KR" altLang="en-US" dirty="0" smtClean="0"/>
              <a:t>사회구성관점은 사회문제는 사회적 과정으로 인식</a:t>
            </a:r>
            <a:endParaRPr lang="en-US" altLang="ko-KR" dirty="0" smtClean="0"/>
          </a:p>
          <a:p>
            <a:r>
              <a:rPr lang="ko-KR" altLang="en-US" dirty="0" smtClean="0"/>
              <a:t>상황과 </a:t>
            </a:r>
            <a:r>
              <a:rPr lang="ko-KR" altLang="en-US" dirty="0"/>
              <a:t>문제를 어떻게 보느냐에 따라 문제가 </a:t>
            </a:r>
            <a:r>
              <a:rPr lang="ko-KR" altLang="en-US" dirty="0" smtClean="0"/>
              <a:t>달라짐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  즉</a:t>
            </a:r>
            <a:r>
              <a:rPr lang="en-US" altLang="ko-KR" dirty="0"/>
              <a:t>, </a:t>
            </a:r>
            <a:r>
              <a:rPr lang="ko-KR" altLang="en-US" dirty="0" smtClean="0"/>
              <a:t>어떤 문제에 </a:t>
            </a:r>
            <a:r>
              <a:rPr lang="ko-KR" altLang="en-US" dirty="0"/>
              <a:t>대해 </a:t>
            </a:r>
            <a:r>
              <a:rPr lang="ko-KR" altLang="en-US" dirty="0" smtClean="0"/>
              <a:t> </a:t>
            </a:r>
            <a:r>
              <a:rPr lang="en-US" altLang="ko-KR" dirty="0" smtClean="0"/>
              <a:t>＇</a:t>
            </a:r>
            <a:r>
              <a:rPr lang="ko-KR" altLang="en-US" dirty="0" smtClean="0"/>
              <a:t>심각하다</a:t>
            </a:r>
            <a:r>
              <a:rPr lang="en-US" altLang="ko-KR" dirty="0" smtClean="0"/>
              <a:t>＇, ＇</a:t>
            </a:r>
            <a:r>
              <a:rPr lang="ko-KR" altLang="en-US" dirty="0" smtClean="0"/>
              <a:t>힘들다</a:t>
            </a:r>
            <a:r>
              <a:rPr lang="en-US" altLang="ko-KR" dirty="0" smtClean="0"/>
              <a:t>＇, ＇</a:t>
            </a:r>
            <a:r>
              <a:rPr lang="ko-KR" altLang="en-US" dirty="0" smtClean="0"/>
              <a:t>어렵다</a:t>
            </a:r>
            <a:r>
              <a:rPr lang="en-US" altLang="ko-KR" dirty="0" smtClean="0"/>
              <a:t>＇</a:t>
            </a:r>
            <a:r>
              <a:rPr lang="ko-KR" altLang="en-US" dirty="0" smtClean="0"/>
              <a:t>고 </a:t>
            </a:r>
            <a:r>
              <a:rPr lang="ko-KR" altLang="en-US" dirty="0"/>
              <a:t>하면 </a:t>
            </a:r>
            <a:r>
              <a:rPr lang="ko-KR" altLang="en-US" dirty="0" smtClean="0"/>
              <a:t>그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 </a:t>
            </a:r>
            <a:r>
              <a:rPr lang="ko-KR" altLang="en-US" dirty="0"/>
              <a:t>문제가 </a:t>
            </a:r>
            <a:r>
              <a:rPr lang="ko-KR" altLang="en-US" dirty="0" smtClean="0"/>
              <a:t>더 </a:t>
            </a:r>
            <a:r>
              <a:rPr lang="ko-KR" altLang="en-US" dirty="0"/>
              <a:t>부정적으로 강화될 수 있는 반면 그 문제가 </a:t>
            </a:r>
            <a:r>
              <a:rPr lang="en-US" altLang="ko-KR" dirty="0"/>
              <a:t>'</a:t>
            </a:r>
            <a:r>
              <a:rPr lang="ko-KR" altLang="en-US" dirty="0"/>
              <a:t>별것 아니다</a:t>
            </a:r>
            <a:r>
              <a:rPr lang="en-US" altLang="ko-KR" dirty="0"/>
              <a:t>'</a:t>
            </a:r>
            <a:r>
              <a:rPr lang="ko-KR" altLang="en-US" dirty="0"/>
              <a:t>라고 </a:t>
            </a:r>
            <a:r>
              <a:rPr lang="ko-KR" altLang="en-US" dirty="0" smtClean="0"/>
              <a:t>해석하면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 </a:t>
            </a:r>
            <a:r>
              <a:rPr lang="ko-KR" altLang="en-US" dirty="0"/>
              <a:t>그 문제는 심각한 문제가 아닐 수가 있다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r>
              <a:rPr lang="ko-KR" altLang="en-US" dirty="0" smtClean="0"/>
              <a:t>사회문제의 조건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사회문제를 </a:t>
            </a:r>
            <a:r>
              <a:rPr lang="ko-KR" altLang="en-US" dirty="0" smtClean="0">
                <a:solidFill>
                  <a:srgbClr val="FF0000"/>
                </a:solidFill>
              </a:rPr>
              <a:t>주관적</a:t>
            </a:r>
            <a:r>
              <a:rPr lang="ko-KR" altLang="en-US" dirty="0" smtClean="0"/>
              <a:t>으로 정의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자신이 </a:t>
            </a:r>
            <a:r>
              <a:rPr lang="ko-KR" altLang="en-US" dirty="0"/>
              <a:t>세상을 어떻게 </a:t>
            </a:r>
            <a:r>
              <a:rPr lang="ko-KR" altLang="en-US" dirty="0" err="1"/>
              <a:t>지각하느냐에</a:t>
            </a:r>
            <a:r>
              <a:rPr lang="ko-KR" altLang="en-US" dirty="0"/>
              <a:t> 따라 현실이 </a:t>
            </a:r>
            <a:r>
              <a:rPr lang="ko-KR" altLang="en-US" dirty="0" smtClean="0"/>
              <a:t>만들어진다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사람들이 자신의 상황을 설명하는 것에 대하여 다른 사람들이 반응하면서 행동을 취한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다</a:t>
            </a: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41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36666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 (3)  </a:t>
            </a:r>
            <a:r>
              <a:rPr lang="ko-KR" altLang="en-US" dirty="0" smtClean="0"/>
              <a:t>정리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결론적으로 </a:t>
            </a:r>
            <a:r>
              <a:rPr lang="ko-KR" altLang="en-US" dirty="0" err="1" smtClean="0"/>
              <a:t>루빙턴과</a:t>
            </a:r>
            <a:r>
              <a:rPr lang="ko-KR" altLang="en-US" dirty="0" smtClean="0"/>
              <a:t> </a:t>
            </a:r>
            <a:r>
              <a:rPr lang="ko-KR" altLang="en-US" dirty="0" err="1"/>
              <a:t>와인버그가</a:t>
            </a:r>
            <a:r>
              <a:rPr lang="ko-KR" altLang="en-US" dirty="0"/>
              <a:t> 제시하는 </a:t>
            </a:r>
            <a:r>
              <a:rPr lang="ko-KR" altLang="en-US" dirty="0" smtClean="0"/>
              <a:t>접근방식 </a:t>
            </a:r>
            <a:r>
              <a:rPr lang="en-US" altLang="ko-KR" dirty="0" smtClean="0"/>
              <a:t>7</a:t>
            </a:r>
            <a:r>
              <a:rPr lang="ko-KR" altLang="en-US" dirty="0" smtClean="0"/>
              <a:t>가지 관점은 장점과 단점이 존재</a:t>
            </a:r>
            <a:endParaRPr lang="en-US" altLang="ko-KR" dirty="0" smtClean="0"/>
          </a:p>
          <a:p>
            <a:r>
              <a:rPr lang="ko-KR" altLang="en-US" dirty="0" smtClean="0"/>
              <a:t>각 관점은 특정한 형태의 사회문제를 설명하는데 더 유용</a:t>
            </a:r>
            <a:endParaRPr lang="en-US" altLang="ko-KR" dirty="0" smtClean="0"/>
          </a:p>
          <a:p>
            <a:r>
              <a:rPr lang="ko-KR" altLang="en-US" dirty="0" smtClean="0"/>
              <a:t>각 관점은 특정한 영역의 사회문제를 설명하고 이에 대한 해결방안을 제시하는데 유용</a:t>
            </a:r>
            <a:endParaRPr lang="en-US" altLang="ko-KR" dirty="0" smtClean="0"/>
          </a:p>
          <a:p>
            <a:r>
              <a:rPr lang="ko-KR" altLang="en-US" dirty="0" err="1" smtClean="0"/>
              <a:t>루빙턴과</a:t>
            </a:r>
            <a:r>
              <a:rPr lang="ko-KR" altLang="en-US" dirty="0" smtClean="0"/>
              <a:t> 와인버그는 사회가 변함에 따라 사회문제에 대한 관점도 변화한다고 주장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42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0884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smtClean="0"/>
              <a:t>사회학 이론에 근거한 접근방식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사회학은 오랫동안 사회문제에 대해 관심을 가져왔다</a:t>
            </a:r>
            <a:endParaRPr lang="en-US" altLang="ko-KR" dirty="0" smtClean="0"/>
          </a:p>
          <a:p>
            <a:r>
              <a:rPr lang="ko-KR" altLang="en-US" dirty="0" smtClean="0"/>
              <a:t>사회학에서 </a:t>
            </a:r>
            <a:r>
              <a:rPr lang="ko-KR" altLang="en-US" dirty="0"/>
              <a:t>많이 제시되는 이론은 기능주의</a:t>
            </a:r>
            <a:r>
              <a:rPr lang="en-US" altLang="ko-KR" dirty="0"/>
              <a:t>(</a:t>
            </a:r>
            <a:r>
              <a:rPr lang="ko-KR" altLang="en-US" dirty="0"/>
              <a:t>또는 구조기능주의</a:t>
            </a:r>
            <a:r>
              <a:rPr lang="en-US" altLang="ko-KR" dirty="0"/>
              <a:t>), </a:t>
            </a:r>
            <a:r>
              <a:rPr lang="ko-KR" altLang="en-US" dirty="0" err="1"/>
              <a:t>갈등주의</a:t>
            </a:r>
            <a:r>
              <a:rPr lang="en-US" altLang="ko-KR" dirty="0"/>
              <a:t>, </a:t>
            </a:r>
            <a:r>
              <a:rPr lang="ko-KR" altLang="en-US" dirty="0"/>
              <a:t>상호</a:t>
            </a:r>
          </a:p>
          <a:p>
            <a:pPr marL="0" indent="0">
              <a:buNone/>
            </a:pPr>
            <a:r>
              <a:rPr lang="ko-KR" altLang="en-US" dirty="0" smtClean="0"/>
              <a:t>   </a:t>
            </a:r>
            <a:r>
              <a:rPr lang="ko-KR" altLang="en-US" dirty="0" err="1" smtClean="0"/>
              <a:t>작용주의</a:t>
            </a:r>
            <a:r>
              <a:rPr lang="en-US" altLang="ko-KR" dirty="0"/>
              <a:t>(</a:t>
            </a:r>
            <a:r>
              <a:rPr lang="ko-KR" altLang="en-US" dirty="0"/>
              <a:t>또는 상징적 상호작용주의</a:t>
            </a:r>
            <a:r>
              <a:rPr lang="en-US" altLang="ko-KR" dirty="0"/>
              <a:t>)</a:t>
            </a:r>
            <a:r>
              <a:rPr lang="ko-KR" altLang="en-US" dirty="0"/>
              <a:t>이고</a:t>
            </a:r>
            <a:r>
              <a:rPr lang="en-US" altLang="ko-KR" dirty="0"/>
              <a:t>, </a:t>
            </a:r>
            <a:r>
              <a:rPr lang="ko-KR" altLang="en-US" dirty="0"/>
              <a:t>최근 여성주의</a:t>
            </a:r>
            <a:r>
              <a:rPr lang="en-US" altLang="ko-KR" dirty="0"/>
              <a:t>(feminism)</a:t>
            </a:r>
            <a:r>
              <a:rPr lang="ko-KR" altLang="en-US" dirty="0"/>
              <a:t>도</a:t>
            </a:r>
          </a:p>
          <a:p>
            <a:pPr marL="0" indent="0">
              <a:buNone/>
            </a:pPr>
            <a:r>
              <a:rPr lang="ko-KR" altLang="en-US" dirty="0" smtClean="0"/>
              <a:t>   많이 </a:t>
            </a:r>
            <a:r>
              <a:rPr lang="ko-KR" altLang="en-US" dirty="0"/>
              <a:t>제시되고 있음</a:t>
            </a:r>
          </a:p>
          <a:p>
            <a:r>
              <a:rPr lang="ko-KR" altLang="en-US" dirty="0"/>
              <a:t> </a:t>
            </a:r>
            <a:r>
              <a:rPr lang="ko-KR" altLang="en-US" dirty="0" smtClean="0"/>
              <a:t>사회문제에 </a:t>
            </a:r>
            <a:r>
              <a:rPr lang="ko-KR" altLang="en-US" dirty="0"/>
              <a:t>접근하는 방식을 기능주의 관점</a:t>
            </a:r>
            <a:r>
              <a:rPr lang="en-US" altLang="ko-KR" dirty="0"/>
              <a:t>, </a:t>
            </a:r>
            <a:r>
              <a:rPr lang="ko-KR" altLang="en-US" dirty="0" err="1"/>
              <a:t>갈등주의</a:t>
            </a:r>
            <a:r>
              <a:rPr lang="ko-KR" altLang="en-US" dirty="0"/>
              <a:t> 관점</a:t>
            </a:r>
            <a:r>
              <a:rPr lang="en-US" altLang="ko-KR" dirty="0"/>
              <a:t>, </a:t>
            </a:r>
            <a:r>
              <a:rPr lang="ko-KR" altLang="en-US" dirty="0"/>
              <a:t>여성주의</a:t>
            </a:r>
          </a:p>
          <a:p>
            <a:pPr marL="0" indent="0">
              <a:buNone/>
            </a:pPr>
            <a:r>
              <a:rPr lang="ko-KR" altLang="en-US" dirty="0" smtClean="0"/>
              <a:t>    관점</a:t>
            </a:r>
            <a:r>
              <a:rPr lang="en-US" altLang="ko-KR" dirty="0"/>
              <a:t>, </a:t>
            </a:r>
            <a:r>
              <a:rPr lang="ko-KR" altLang="en-US" dirty="0"/>
              <a:t>상호작용주의 관점으로 구분 가능 </a:t>
            </a:r>
          </a:p>
          <a:p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1905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 smtClean="0"/>
              <a:t> 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1988841"/>
            <a:ext cx="7239000" cy="1872208"/>
          </a:xfrm>
          <a:prstGeom prst="rect">
            <a:avLst/>
          </a:prstGeom>
        </p:spPr>
      </p:pic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6</a:t>
            </a:fld>
            <a:endParaRPr lang="ko-KR" altLang="en-US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3987838"/>
            <a:ext cx="7242676" cy="1745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95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850106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기능주의 관점</a:t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사회는 살아있는 생물이다</a:t>
            </a:r>
            <a:endParaRPr lang="en-US" altLang="ko-KR" dirty="0" smtClean="0"/>
          </a:p>
          <a:p>
            <a:r>
              <a:rPr lang="ko-KR" altLang="en-US" dirty="0" smtClean="0"/>
              <a:t>사회의 안정을 이루기 위해서는 적절한 사회화와 사회통합이 필요</a:t>
            </a:r>
            <a:endParaRPr lang="en-US" altLang="ko-KR" dirty="0" smtClean="0"/>
          </a:p>
          <a:p>
            <a:r>
              <a:rPr lang="ko-KR" altLang="en-US" dirty="0" smtClean="0"/>
              <a:t>사회제도가 사회안정을 이룩하는데 중요한 역할</a:t>
            </a:r>
            <a:endParaRPr lang="en-US" altLang="ko-KR" dirty="0" smtClean="0"/>
          </a:p>
          <a:p>
            <a:r>
              <a:rPr lang="ko-KR" altLang="en-US" dirty="0" smtClean="0"/>
              <a:t>사회는 경제제도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정치제도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사회제도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종교제도</a:t>
            </a:r>
            <a:r>
              <a:rPr lang="en-US" altLang="ko-KR" dirty="0" smtClean="0"/>
              <a:t>,</a:t>
            </a:r>
            <a:r>
              <a:rPr lang="ko-KR" altLang="en-US" dirty="0" smtClean="0"/>
              <a:t> 교육제도</a:t>
            </a:r>
            <a:r>
              <a:rPr lang="en-US" altLang="ko-KR" dirty="0" smtClean="0"/>
              <a:t>,</a:t>
            </a:r>
            <a:r>
              <a:rPr lang="ko-KR" altLang="en-US" dirty="0" smtClean="0"/>
              <a:t> 가족제도 및 군사제도 등을 포함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사회의 각 부분을 구성하는 사회제도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* </a:t>
            </a:r>
            <a:r>
              <a:rPr lang="ko-KR" altLang="en-US" dirty="0" smtClean="0"/>
              <a:t>사회를 구성하는 각 부분이 서로 조화를 이루고 있다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8640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/>
              <a:t> </a:t>
            </a:r>
            <a:r>
              <a:rPr lang="ko-KR" altLang="en-US" dirty="0" smtClean="0"/>
              <a:t>사회제도는 중요한 </a:t>
            </a:r>
            <a:r>
              <a:rPr lang="ko-KR" altLang="en-US" dirty="0"/>
              <a:t>기능을 수행</a:t>
            </a:r>
          </a:p>
          <a:p>
            <a:pPr marL="0" indent="0">
              <a:buNone/>
            </a:pPr>
            <a:r>
              <a:rPr lang="ko-KR" altLang="en-US" dirty="0" smtClean="0"/>
              <a:t>  </a:t>
            </a:r>
            <a:r>
              <a:rPr lang="en-US" altLang="ko-KR" dirty="0" smtClean="0"/>
              <a:t>* </a:t>
            </a:r>
            <a:r>
              <a:rPr lang="ko-KR" altLang="en-US" dirty="0" smtClean="0">
                <a:solidFill>
                  <a:srgbClr val="FF0000"/>
                </a:solidFill>
              </a:rPr>
              <a:t>가족</a:t>
            </a:r>
            <a:r>
              <a:rPr lang="ko-KR" altLang="en-US" dirty="0" smtClean="0"/>
              <a:t>은 </a:t>
            </a:r>
            <a:r>
              <a:rPr lang="ko-KR" altLang="en-US" dirty="0"/>
              <a:t>사회구성원의 재생산</a:t>
            </a:r>
            <a:r>
              <a:rPr lang="en-US" altLang="ko-KR" dirty="0"/>
              <a:t>, </a:t>
            </a:r>
            <a:r>
              <a:rPr lang="ko-KR" altLang="en-US" dirty="0"/>
              <a:t>아동은 양육과 사회화의 기능 수행</a:t>
            </a:r>
          </a:p>
          <a:p>
            <a:pPr marL="0" indent="0">
              <a:buNone/>
            </a:pPr>
            <a:r>
              <a:rPr lang="ko-KR" altLang="en-US" dirty="0" smtClean="0"/>
              <a:t>  </a:t>
            </a:r>
            <a:r>
              <a:rPr lang="en-US" altLang="ko-KR" dirty="0" smtClean="0"/>
              <a:t>* </a:t>
            </a:r>
            <a:r>
              <a:rPr lang="ko-KR" altLang="en-US" dirty="0" smtClean="0">
                <a:solidFill>
                  <a:srgbClr val="FF0000"/>
                </a:solidFill>
              </a:rPr>
              <a:t>교육제도</a:t>
            </a:r>
            <a:r>
              <a:rPr lang="ko-KR" altLang="en-US" dirty="0" smtClean="0"/>
              <a:t>는 </a:t>
            </a:r>
            <a:r>
              <a:rPr lang="ko-KR" altLang="en-US" dirty="0"/>
              <a:t>사회에서 요구되는 기술과 지식 및 문화를 청년들에게 전수하는 </a:t>
            </a:r>
            <a:r>
              <a:rPr lang="ko-KR" altLang="en-US" dirty="0" smtClean="0"/>
              <a:t>기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</a:t>
            </a:r>
            <a:r>
              <a:rPr lang="ko-KR" altLang="en-US" dirty="0" smtClean="0"/>
              <a:t>능을 </a:t>
            </a:r>
            <a:r>
              <a:rPr lang="ko-KR" altLang="en-US" dirty="0"/>
              <a:t>수행</a:t>
            </a:r>
          </a:p>
          <a:p>
            <a:pPr marL="0" indent="0">
              <a:buNone/>
            </a:pPr>
            <a:r>
              <a:rPr lang="ko-KR" altLang="en-US" dirty="0" smtClean="0"/>
              <a:t>  </a:t>
            </a:r>
            <a:r>
              <a:rPr lang="en-US" altLang="ko-KR" dirty="0" smtClean="0"/>
              <a:t>* </a:t>
            </a:r>
            <a:r>
              <a:rPr lang="ko-KR" altLang="en-US" dirty="0" smtClean="0">
                <a:solidFill>
                  <a:srgbClr val="FF0000"/>
                </a:solidFill>
              </a:rPr>
              <a:t>정치제도</a:t>
            </a:r>
            <a:r>
              <a:rPr lang="ko-KR" altLang="en-US" dirty="0" smtClean="0"/>
              <a:t>는 </a:t>
            </a:r>
            <a:r>
              <a:rPr lang="ko-KR" altLang="en-US" dirty="0"/>
              <a:t>사회구성원을 통치하는 수단을 제공</a:t>
            </a:r>
          </a:p>
          <a:p>
            <a:pPr marL="0" indent="0">
              <a:buNone/>
            </a:pPr>
            <a:r>
              <a:rPr lang="ko-KR" altLang="en-US" dirty="0" smtClean="0"/>
              <a:t>  </a:t>
            </a:r>
            <a:r>
              <a:rPr lang="en-US" altLang="ko-KR" dirty="0" smtClean="0"/>
              <a:t>* </a:t>
            </a:r>
            <a:r>
              <a:rPr lang="ko-KR" altLang="en-US" dirty="0" err="1" smtClean="0">
                <a:solidFill>
                  <a:srgbClr val="FF0000"/>
                </a:solidFill>
              </a:rPr>
              <a:t>경제제도</a:t>
            </a:r>
            <a:r>
              <a:rPr lang="ko-KR" altLang="en-US" dirty="0" err="1" smtClean="0"/>
              <a:t>는</a:t>
            </a:r>
            <a:r>
              <a:rPr lang="ko-KR" altLang="en-US" dirty="0" smtClean="0"/>
              <a:t> </a:t>
            </a:r>
            <a:r>
              <a:rPr lang="ko-KR" altLang="en-US" dirty="0"/>
              <a:t>재화와 서비스의 생산</a:t>
            </a:r>
            <a:r>
              <a:rPr lang="en-US" altLang="ko-KR" dirty="0"/>
              <a:t>, </a:t>
            </a:r>
            <a:r>
              <a:rPr lang="ko-KR" altLang="en-US" dirty="0"/>
              <a:t>분배 및 소비를 </a:t>
            </a:r>
            <a:r>
              <a:rPr lang="ko-KR" altLang="en-US" dirty="0" smtClean="0"/>
              <a:t>담당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* </a:t>
            </a:r>
            <a:r>
              <a:rPr lang="ko-KR" altLang="en-US" dirty="0" smtClean="0">
                <a:solidFill>
                  <a:srgbClr val="FF0000"/>
                </a:solidFill>
              </a:rPr>
              <a:t>종교</a:t>
            </a:r>
            <a:r>
              <a:rPr lang="ko-KR" altLang="en-US" dirty="0" smtClean="0"/>
              <a:t>는 </a:t>
            </a:r>
            <a:r>
              <a:rPr lang="ko-KR" altLang="en-US" dirty="0"/>
              <a:t>도덕적 지침을 제공하고 동시에 높은 권능에의 숭배 욕구 충족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57828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기능주의에서 사회문제는 사회가 불안정해지기 때문에 발생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* </a:t>
            </a:r>
            <a:r>
              <a:rPr lang="ko-KR" altLang="en-US" dirty="0" smtClean="0"/>
              <a:t>사회문제는 사회의 안정을 줄이는 방향으로 작용</a:t>
            </a:r>
            <a:endParaRPr lang="en-US" altLang="ko-KR" dirty="0" smtClean="0"/>
          </a:p>
          <a:p>
            <a:r>
              <a:rPr lang="ko-KR" altLang="en-US" dirty="0" smtClean="0"/>
              <a:t>기능주의관점에서 중요한 </a:t>
            </a:r>
            <a:r>
              <a:rPr lang="ko-KR" altLang="en-US" dirty="0"/>
              <a:t>개념은 기능이다</a:t>
            </a:r>
          </a:p>
          <a:p>
            <a:r>
              <a:rPr lang="ko-KR" altLang="en-US" dirty="0" smtClean="0"/>
              <a:t>기능적이란 </a:t>
            </a:r>
            <a:r>
              <a:rPr lang="ko-KR" altLang="en-US" dirty="0"/>
              <a:t>사회의 한 부분이 전체 사회의 안정에 기여하는 것을 </a:t>
            </a:r>
            <a:r>
              <a:rPr lang="ko-KR" altLang="en-US" dirty="0" smtClean="0"/>
              <a:t>의미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* </a:t>
            </a:r>
            <a:r>
              <a:rPr lang="ko-KR" altLang="en-US" dirty="0" smtClean="0"/>
              <a:t>사회문제가 부정적으로 영향을 미친다는 점을 인정 </a:t>
            </a:r>
            <a:endParaRPr lang="ko-KR" altLang="en-US" dirty="0"/>
          </a:p>
          <a:p>
            <a:pPr marL="0" indent="0">
              <a:buNone/>
            </a:pPr>
            <a:r>
              <a:rPr lang="en-US" altLang="ko-KR" dirty="0" smtClean="0"/>
              <a:t>   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3C5C46-35D7-4291-8900-3791B7E2E3B8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1904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가을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2141</TotalTime>
  <Words>2312</Words>
  <Application>Microsoft Office PowerPoint</Application>
  <PresentationFormat>화면 슬라이드 쇼(4:3)</PresentationFormat>
  <Paragraphs>337</Paragraphs>
  <Slides>42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42</vt:i4>
      </vt:variant>
    </vt:vector>
  </HeadingPairs>
  <TitlesOfParts>
    <vt:vector size="49" baseType="lpstr">
      <vt:lpstr>HY얕은샘물M</vt:lpstr>
      <vt:lpstr>맑은 고딕</vt:lpstr>
      <vt:lpstr>Arial</vt:lpstr>
      <vt:lpstr>Tw Cen MT</vt:lpstr>
      <vt:lpstr>Wingdings</vt:lpstr>
      <vt:lpstr>Wingdings 2</vt:lpstr>
      <vt:lpstr>가을</vt:lpstr>
      <vt:lpstr>사회문제에 대한 접근방식</vt:lpstr>
      <vt:lpstr>1. 사회문제에 대한 접근방식의 중요성 </vt:lpstr>
      <vt:lpstr>PowerPoint 프레젠테이션</vt:lpstr>
      <vt:lpstr>사회문제에 대한 접근방식의 분류</vt:lpstr>
      <vt:lpstr>1) 사회학 이론에 근거한 접근방식</vt:lpstr>
      <vt:lpstr>PowerPoint 프레젠테이션</vt:lpstr>
      <vt:lpstr> 기능주의 관점 </vt:lpstr>
      <vt:lpstr>PowerPoint 프레젠테이션</vt:lpstr>
      <vt:lpstr>PowerPoint 프레젠테이션</vt:lpstr>
      <vt:lpstr>PowerPoint 프레젠테이션</vt:lpstr>
      <vt:lpstr>갈등주의 관점</vt:lpstr>
      <vt:lpstr>PowerPoint 프레젠테이션</vt:lpstr>
      <vt:lpstr>권력의 불평등과 사회문제(p29)</vt:lpstr>
      <vt:lpstr>PowerPoint 프레젠테이션</vt:lpstr>
      <vt:lpstr>상호작용주의 관점</vt:lpstr>
      <vt:lpstr>PowerPoint 프레젠테이션</vt:lpstr>
      <vt:lpstr>Mead이론</vt:lpstr>
      <vt:lpstr>PowerPoint 프레젠테이션</vt:lpstr>
      <vt:lpstr>PowerPoint 프레젠테이션</vt:lpstr>
      <vt:lpstr>여성주의 관점</vt:lpstr>
      <vt:lpstr>PowerPoint 프레젠테이션</vt:lpstr>
      <vt:lpstr>PowerPoint 프레젠테이션</vt:lpstr>
      <vt:lpstr>PowerPoint 프레젠테이션</vt:lpstr>
      <vt:lpstr>(3) 정리와 사례</vt:lpstr>
      <vt:lpstr>PowerPoint 프레젠테이션</vt:lpstr>
      <vt:lpstr>PowerPoint 프레젠테이션</vt:lpstr>
      <vt:lpstr>루빙턴과 와인버그가 제시하는 접근방식</vt:lpstr>
      <vt:lpstr> 1) 사회병리관점 </vt:lpstr>
      <vt:lpstr>PowerPoint 프레젠테이션</vt:lpstr>
      <vt:lpstr>PowerPoint 프레젠테이션</vt:lpstr>
      <vt:lpstr> 2) 사회해체관점 </vt:lpstr>
      <vt:lpstr>PowerPoint 프레젠테이션</vt:lpstr>
      <vt:lpstr> 3) 가치갈등관점 </vt:lpstr>
      <vt:lpstr>PowerPoint 프레젠테이션</vt:lpstr>
      <vt:lpstr> 4) 일탈 행동 관점 </vt:lpstr>
      <vt:lpstr>PowerPoint 프레젠테이션</vt:lpstr>
      <vt:lpstr> 5) 낙인 관점 </vt:lpstr>
      <vt:lpstr>PowerPoint 프레젠테이션</vt:lpstr>
      <vt:lpstr>PowerPoint 프레젠테이션</vt:lpstr>
      <vt:lpstr>6) 비판 관점</vt:lpstr>
      <vt:lpstr> 7) 사회구성주의 관점 </vt:lpstr>
      <vt:lpstr>  (3)  정리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사회문제에 대한 접근방식의 분류</dc:title>
  <dc:creator>library</dc:creator>
  <cp:lastModifiedBy>HSC</cp:lastModifiedBy>
  <cp:revision>183</cp:revision>
  <cp:lastPrinted>2022-03-14T01:05:17Z</cp:lastPrinted>
  <dcterms:created xsi:type="dcterms:W3CDTF">2020-01-30T07:42:06Z</dcterms:created>
  <dcterms:modified xsi:type="dcterms:W3CDTF">2025-03-11T02:26:59Z</dcterms:modified>
</cp:coreProperties>
</file>